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44"/>
  </p:handoutMasterIdLst>
  <p:sldIdLst>
    <p:sldId id="271" r:id="rId2"/>
    <p:sldId id="300" r:id="rId3"/>
    <p:sldId id="282" r:id="rId4"/>
    <p:sldId id="284" r:id="rId5"/>
    <p:sldId id="281" r:id="rId6"/>
    <p:sldId id="278" r:id="rId7"/>
    <p:sldId id="283" r:id="rId8"/>
    <p:sldId id="280" r:id="rId9"/>
    <p:sldId id="257" r:id="rId10"/>
    <p:sldId id="285" r:id="rId11"/>
    <p:sldId id="258" r:id="rId12"/>
    <p:sldId id="291" r:id="rId13"/>
    <p:sldId id="259" r:id="rId14"/>
    <p:sldId id="286" r:id="rId15"/>
    <p:sldId id="260" r:id="rId16"/>
    <p:sldId id="292" r:id="rId17"/>
    <p:sldId id="261" r:id="rId18"/>
    <p:sldId id="287" r:id="rId19"/>
    <p:sldId id="262" r:id="rId20"/>
    <p:sldId id="288" r:id="rId21"/>
    <p:sldId id="264" r:id="rId22"/>
    <p:sldId id="293" r:id="rId23"/>
    <p:sldId id="265" r:id="rId24"/>
    <p:sldId id="294" r:id="rId25"/>
    <p:sldId id="266" r:id="rId26"/>
    <p:sldId id="295" r:id="rId27"/>
    <p:sldId id="267" r:id="rId28"/>
    <p:sldId id="296" r:id="rId29"/>
    <p:sldId id="268" r:id="rId30"/>
    <p:sldId id="289" r:id="rId31"/>
    <p:sldId id="269" r:id="rId32"/>
    <p:sldId id="297" r:id="rId33"/>
    <p:sldId id="270" r:id="rId34"/>
    <p:sldId id="298" r:id="rId35"/>
    <p:sldId id="273" r:id="rId36"/>
    <p:sldId id="274" r:id="rId37"/>
    <p:sldId id="299" r:id="rId38"/>
    <p:sldId id="275" r:id="rId39"/>
    <p:sldId id="290" r:id="rId40"/>
    <p:sldId id="279" r:id="rId41"/>
    <p:sldId id="277" r:id="rId42"/>
    <p:sldId id="276" r:id="rId43"/>
  </p:sldIdLst>
  <p:sldSz cx="12192000" cy="6858000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E1129-AA18-4AB8-B318-211BA292465C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6735-4991-409E-9F4A-2B6DD4C676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89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037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2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72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72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12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4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14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18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6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04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5D04-09A9-4B56-B6DF-629D4B69F47A}" type="datetimeFigureOut">
              <a:rPr lang="hr-HR" smtClean="0"/>
              <a:t>12.7.2016.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7E26-1353-4EB7-B7DB-940FE9C269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2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3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4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9.doc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png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png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13.doc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1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ja.zajec@zeleni-bregi.hr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5023" y="316914"/>
            <a:ext cx="7640665" cy="1718364"/>
          </a:xfrm>
        </p:spPr>
        <p:txBody>
          <a:bodyPr>
            <a:normAutofit/>
          </a:bodyPr>
          <a:lstStyle/>
          <a:p>
            <a:pPr algn="ctr"/>
            <a:r>
              <a:rPr lang="hr-HR" b="1" u="sng" dirty="0"/>
              <a:t>Lokalna razvojna strategija </a:t>
            </a:r>
            <a:br>
              <a:rPr lang="hr-HR" b="1" u="sng" dirty="0"/>
            </a:br>
            <a:r>
              <a:rPr lang="hr-HR" b="1" u="sng" dirty="0"/>
              <a:t>2014.-2020.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3" y="155936"/>
            <a:ext cx="3574279" cy="20403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" y="4137553"/>
            <a:ext cx="4161295" cy="272044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25543" y="1984828"/>
            <a:ext cx="13588841" cy="5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Picture 1" descr="ZELENI BREGI - topo+bedenica+zelina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52" y="2035278"/>
            <a:ext cx="6178676" cy="46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5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0"/>
            <a:ext cx="12319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20" y="744537"/>
            <a:ext cx="42386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Le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12" y="744537"/>
            <a:ext cx="4194896" cy="26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8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61411"/>
              </p:ext>
            </p:extLst>
          </p:nvPr>
        </p:nvGraphicFramePr>
        <p:xfrm>
          <a:off x="1207134" y="1181337"/>
          <a:ext cx="10108566" cy="2789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400">
                  <a:extLst>
                    <a:ext uri="{9D8B030D-6E8A-4147-A177-3AD203B41FA5}">
                      <a16:colId xmlns:a16="http://schemas.microsoft.com/office/drawing/2014/main" val="3904310270"/>
                    </a:ext>
                  </a:extLst>
                </a:gridCol>
                <a:gridCol w="3650792">
                  <a:extLst>
                    <a:ext uri="{9D8B030D-6E8A-4147-A177-3AD203B41FA5}">
                      <a16:colId xmlns:a16="http://schemas.microsoft.com/office/drawing/2014/main" val="1661457479"/>
                    </a:ext>
                  </a:extLst>
                </a:gridCol>
                <a:gridCol w="4801374">
                  <a:extLst>
                    <a:ext uri="{9D8B030D-6E8A-4147-A177-3AD203B41FA5}">
                      <a16:colId xmlns:a16="http://schemas.microsoft.com/office/drawing/2014/main" val="3059494197"/>
                    </a:ext>
                  </a:extLst>
                </a:gridCol>
              </a:tblGrid>
              <a:tr h="360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429403"/>
                  </a:ext>
                </a:extLst>
              </a:tr>
              <a:tr h="2428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1.1.2. učinkovito korištenje stajskog gnojiva  unutar poljoprivrednog gospodarstva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4.1.2.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Fizičke i pravne osobe upisane u Upisnik poljoprivrednih gospodarstava i proizvođačke grupe/ organizacije neovisno o ekonomskoj veličini, a čije se sjedište nalazi te ulaganje provodi na području LAG-a „Zeleni bregi”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Gradnja skladišnih kapaciteta za stajski gnoj i digestate</a:t>
                      </a:r>
                      <a:r>
                        <a:rPr lang="hr-HR" sz="1400" baseline="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uključujući opremu za rukovanje i korištenje stajskog gnoja i digestata, za vlastite potrebe od minimalno 70%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Nabava opreme za poboljšanje učinkovitosti korištenja gnojiva (strojevi i oprema za utovar, transport i primjenu gnojiva – mineralnog i organskog gnojiva), za vlastite potrebe od minimalno 70%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004013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2893377" y="3970606"/>
            <a:ext cx="6736080" cy="2301720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/>
                <a:cs typeface="Century Schoolbook"/>
              </a:rPr>
              <a:t>Planiran iznos potpore po projektu: minimalno = 5.000,00 EUR; maksimalno = 10.000 EUR</a:t>
            </a:r>
            <a:r>
              <a:rPr lang="hr-H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entury Schoolbook"/>
                <a:cs typeface="Century Schoolbook"/>
              </a:rPr>
              <a:t>. Intenzitet potpore za ulaganja u provedbu  Direktive Vijeća 91/676/EEZ od 12. prosinca 1991. o zaštiti voda od onečišćenja uzrokovanog nitratima poljoprivrednog podrijetla (SL L 375, 30. 12. 1991.) iznosi do 75% iznosa prihvatljivih troškova za sve Zahtjeve za potporu odobrene do 1. srpnja 2017. godine. Intenzitet potpore od 75% za ulaganja u provedbu Direktive Vijeća 91/676/EEZ, primjenjuje se na cijelom području Republike Hrvatske. Nakon 1. srpnja 2017. godine intenzitet potpore za ulaganja u provedbu  Direktive Vijeća 91/676/EEZ iznosi do 50% od ukupno prihvatljivih troškova. Intenziteti javne potpore mogu se uvećati za dodatnih 20%.</a:t>
            </a:r>
            <a:endParaRPr lang="hr-HR" sz="14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17" y="0"/>
            <a:ext cx="12319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4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0"/>
            <a:ext cx="12319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140343"/>
              </p:ext>
            </p:extLst>
          </p:nvPr>
        </p:nvGraphicFramePr>
        <p:xfrm>
          <a:off x="3652621" y="570695"/>
          <a:ext cx="3921187" cy="555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Document" r:id="rId4" imgW="5910921" imgH="8841558" progId="Word.Document.12">
                  <p:embed/>
                </p:oleObj>
              </mc:Choice>
              <mc:Fallback>
                <p:oleObj name="Document" r:id="rId4" imgW="5910921" imgH="8841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2621" y="570695"/>
                        <a:ext cx="3921187" cy="5551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8" descr="C:\Users\Le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91" y="6215159"/>
            <a:ext cx="3983215" cy="2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9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5665"/>
              </p:ext>
            </p:extLst>
          </p:nvPr>
        </p:nvGraphicFramePr>
        <p:xfrm>
          <a:off x="1081454" y="559189"/>
          <a:ext cx="9486900" cy="3648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533">
                  <a:extLst>
                    <a:ext uri="{9D8B030D-6E8A-4147-A177-3AD203B41FA5}">
                      <a16:colId xmlns:a16="http://schemas.microsoft.com/office/drawing/2014/main" val="883922240"/>
                    </a:ext>
                  </a:extLst>
                </a:gridCol>
                <a:gridCol w="3426273">
                  <a:extLst>
                    <a:ext uri="{9D8B030D-6E8A-4147-A177-3AD203B41FA5}">
                      <a16:colId xmlns:a16="http://schemas.microsoft.com/office/drawing/2014/main" val="1131819355"/>
                    </a:ext>
                  </a:extLst>
                </a:gridCol>
                <a:gridCol w="4506094">
                  <a:extLst>
                    <a:ext uri="{9D8B030D-6E8A-4147-A177-3AD203B41FA5}">
                      <a16:colId xmlns:a16="http://schemas.microsoft.com/office/drawing/2014/main" val="388819458"/>
                    </a:ext>
                  </a:extLst>
                </a:gridCol>
              </a:tblGrid>
              <a:tr h="6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6038466"/>
                  </a:ext>
                </a:extLst>
              </a:tr>
              <a:tr h="2028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1.1.3.</a:t>
                      </a:r>
                      <a:r>
                        <a:rPr lang="hr-HR" sz="1400" baseline="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primjena obnovljivih izvora energije unutar poljoprivrednog gospodarstva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4.1.3.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Korisnici su fizičke i pravne osobe upisane u Upisnik poljoprivrednih gospodarstava sukladno Zakonu o poljoprivredi koji imaju sjedište te se ulaganje provodi na području LAG-a „Zeleni bregi”; osim fizičkih i pravnih osoba čija je ekonomska veličina manja od 6.000 eura za ulaganja u sektoru voća, povrća i cvijeća i manja od 8.000 eura za ulaganja u ostalim sektorima (proizvođačke grupe/organizacije ne mogu biti korisnici)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Gradnja i/ili opremanje objekata za proizvodnju energije iz obnovljivih izvora za potrebe vlastitih proizvodnih pogona korisnika s pripadajućom opremom i infrastrukturom; objekata za prijem, obradu i skladištenje sirovina za proizvodnju energije iz obnovljivih izvora s pripadajućom opremom i infrastrukturom; objekata za obradu, preradu, skladištenje, transport i primjenu izlaznih supstrata za organsku gnojidbu na poljoprivrednim površinama s pripadajućom opremom i infrastrukturom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Stjecanje objekata, strojeva i opreme kroz financijski leasing do iznosa tržišne vrijednosti imovine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182413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3033932" y="4334636"/>
            <a:ext cx="6096000" cy="1224951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Planiran iznos potpore po projektu: minimalno = 5.000,00 EUR; maksimalno = 10.000 EUR. </a:t>
            </a:r>
            <a:r>
              <a:rPr lang="hr-H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entury Schoolbook"/>
              </a:rPr>
              <a:t>Intenzitet javne potpore po projektu iznosi do 50% od ukupnih prihvatljivih troškova.</a:t>
            </a:r>
            <a:r>
              <a:rPr lang="hr-HR" sz="16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 Intenziteti javne potpore mogu se uvećati za dodatnih 20%.</a:t>
            </a:r>
            <a:endParaRPr lang="hr-HR" sz="16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20787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-23679"/>
            <a:ext cx="12319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838652"/>
              </p:ext>
            </p:extLst>
          </p:nvPr>
        </p:nvGraphicFramePr>
        <p:xfrm>
          <a:off x="2819442" y="881146"/>
          <a:ext cx="5910263" cy="5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Document" r:id="rId4" imgW="5910921" imgH="5639603" progId="Word.Document.12">
                  <p:embed/>
                </p:oleObj>
              </mc:Choice>
              <mc:Fallback>
                <p:oleObj name="Document" r:id="rId4" imgW="5910921" imgH="5639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42" y="881146"/>
                        <a:ext cx="5910263" cy="564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82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838200" y="411480"/>
            <a:ext cx="1091184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414751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Mjera 1.2. (aktivnost) lokalne razvojne strategije: Razvoj poljoprivrednih proizvoda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HR" sz="2000" b="1" u="sng" dirty="0">
                <a:solidFill>
                  <a:srgbClr val="414751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 s visokom dodanom vrijednosti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41042"/>
              </p:ext>
            </p:extLst>
          </p:nvPr>
        </p:nvGraphicFramePr>
        <p:xfrm>
          <a:off x="1287780" y="1455035"/>
          <a:ext cx="10012680" cy="3337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688">
                  <a:extLst>
                    <a:ext uri="{9D8B030D-6E8A-4147-A177-3AD203B41FA5}">
                      <a16:colId xmlns:a16="http://schemas.microsoft.com/office/drawing/2014/main" val="2480602119"/>
                    </a:ext>
                  </a:extLst>
                </a:gridCol>
                <a:gridCol w="3616162">
                  <a:extLst>
                    <a:ext uri="{9D8B030D-6E8A-4147-A177-3AD203B41FA5}">
                      <a16:colId xmlns:a16="http://schemas.microsoft.com/office/drawing/2014/main" val="3424289265"/>
                    </a:ext>
                  </a:extLst>
                </a:gridCol>
                <a:gridCol w="4755830">
                  <a:extLst>
                    <a:ext uri="{9D8B030D-6E8A-4147-A177-3AD203B41FA5}">
                      <a16:colId xmlns:a16="http://schemas.microsoft.com/office/drawing/2014/main" val="4100582036"/>
                    </a:ext>
                  </a:extLst>
                </a:gridCol>
              </a:tblGrid>
              <a:tr h="23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736778"/>
                  </a:ext>
                </a:extLst>
              </a:tr>
              <a:tr h="2069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1.2.1. ulaganja u modernizaciju i razvoj PG koja se bave ili namjeravaju baviti  preradom  poljoprivrednih proizvoda</a:t>
                      </a:r>
                      <a:r>
                        <a:rPr lang="hr-HR" sz="1400" baseline="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(Dodatka I. Ugovora o EU)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4.2.1.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Fizičke i pravne osobe upisane u Upisnik poljoprivrednih gospodarstava koje se bave ili se namjeravaju baviti preradom poljoprivrednih proizvoda iz Dodatka 1. Ugovora o EU osim proizvoda ribarstva, a čije se sjedište nalazi te ulaganje provodi na području LAG-a „Zeleni bregi”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Gradnja i/ili opremanje objekata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Kupnja mehanizacije, vozila, strojeva i opreme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Kupnja zemlje i objekata te aktivnosti radi povećanja energetske učinkovitosti</a:t>
                      </a:r>
                    </a:p>
                    <a:p>
                      <a:pPr marL="4083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108956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3449782" y="4768359"/>
            <a:ext cx="6761017" cy="58785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Iznos potpore po projektu: minimalno = 10.000,00 EUR; maksimalno = 15.000,00 EUR.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Intenzitet javne potpore po projektu iznosi do 50% od ukupnih prihvatljivih troškova.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7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201408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4" y="0"/>
            <a:ext cx="13112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56163"/>
              </p:ext>
            </p:extLst>
          </p:nvPr>
        </p:nvGraphicFramePr>
        <p:xfrm>
          <a:off x="3895106" y="744538"/>
          <a:ext cx="3954484" cy="5786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Document" r:id="rId4" imgW="5910921" imgH="8892679" progId="Word.Document.12">
                  <p:embed/>
                </p:oleObj>
              </mc:Choice>
              <mc:Fallback>
                <p:oleObj name="Document" r:id="rId4" imgW="5910921" imgH="8892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5106" y="744538"/>
                        <a:ext cx="3954484" cy="5786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90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306049"/>
              </p:ext>
            </p:extLst>
          </p:nvPr>
        </p:nvGraphicFramePr>
        <p:xfrm>
          <a:off x="1188720" y="411481"/>
          <a:ext cx="9624059" cy="3332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008">
                  <a:extLst>
                    <a:ext uri="{9D8B030D-6E8A-4147-A177-3AD203B41FA5}">
                      <a16:colId xmlns:a16="http://schemas.microsoft.com/office/drawing/2014/main" val="581622329"/>
                    </a:ext>
                  </a:extLst>
                </a:gridCol>
                <a:gridCol w="3475809">
                  <a:extLst>
                    <a:ext uri="{9D8B030D-6E8A-4147-A177-3AD203B41FA5}">
                      <a16:colId xmlns:a16="http://schemas.microsoft.com/office/drawing/2014/main" val="721197195"/>
                    </a:ext>
                  </a:extLst>
                </a:gridCol>
                <a:gridCol w="4571242">
                  <a:extLst>
                    <a:ext uri="{9D8B030D-6E8A-4147-A177-3AD203B41FA5}">
                      <a16:colId xmlns:a16="http://schemas.microsoft.com/office/drawing/2014/main" val="1712320597"/>
                    </a:ext>
                  </a:extLst>
                </a:gridCol>
              </a:tblGrid>
              <a:tr h="23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655412"/>
                  </a:ext>
                </a:extLst>
              </a:tr>
              <a:tr h="225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1.2.2. ulaganja u primjenu obnovljivih izvora energije PG koja se bave preradom  poljoprivrednih proizvoda (Dodatka I. Ugovora o EU)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4.2.2.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Fizičke i pravne osobe upisane u Upisnik poljoprivrednih gospodarstava koje se bave ili se namjeravaju baviti preradom poljoprivrednih proizvoda iz Dodatka 1. Ugovora o EU, a čije se sjedište nalazi te ulaganje provodi na području LAG-a „Zeleni bregi”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građenje i/ili opremanje objekata za proizvodnju energije iz obnovljivih izvora za potrebe vlastitih proizvodnih pogona korisnika s pripadajućom opremom i infrastrukturom,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građenje i/ili opremanje objekata za prijem, obradu i skladištenje sirovina za proizvodnju energije iz obnovljivih izvora s pripadajućom opremom i infrastrukturom,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građenje i/ili opremanje objekata za obradu, preradu, skladištenje, transport i primjenu izlaznih supstrata za organsku gnojidbu na poljoprivrednim površinama s pripadajućom opremom i infrastrukturom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093251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3320561" y="3773722"/>
            <a:ext cx="6557729" cy="83561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Iznos potpore po projektu: minimalno = 10.000,00 EUR; maksimalno = 15.000,00 EUR.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Intenzitet javne potpore po projektu iznosi do 50% od ukupnih prihvatljivih troškova.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228046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6728"/>
              </p:ext>
            </p:extLst>
          </p:nvPr>
        </p:nvGraphicFramePr>
        <p:xfrm>
          <a:off x="3116324" y="898917"/>
          <a:ext cx="5910263" cy="572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Document" r:id="rId4" imgW="5910921" imgH="5728526" progId="Word.Document.12">
                  <p:embed/>
                </p:oleObj>
              </mc:Choice>
              <mc:Fallback>
                <p:oleObj name="Document" r:id="rId4" imgW="5910921" imgH="57285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6324" y="898917"/>
                        <a:ext cx="5910263" cy="572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0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777240" y="365760"/>
            <a:ext cx="10607040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414751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Mjera 1.3. (aktivnost) lokalne razvojne strategije: Poticanje i razvoj malih i mladih poljoprivrednika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40294"/>
              </p:ext>
            </p:extLst>
          </p:nvPr>
        </p:nvGraphicFramePr>
        <p:xfrm>
          <a:off x="777240" y="1255342"/>
          <a:ext cx="10607040" cy="4810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080">
                  <a:extLst>
                    <a:ext uri="{9D8B030D-6E8A-4147-A177-3AD203B41FA5}">
                      <a16:colId xmlns:a16="http://schemas.microsoft.com/office/drawing/2014/main" val="2675118282"/>
                    </a:ext>
                  </a:extLst>
                </a:gridCol>
                <a:gridCol w="3830821">
                  <a:extLst>
                    <a:ext uri="{9D8B030D-6E8A-4147-A177-3AD203B41FA5}">
                      <a16:colId xmlns:a16="http://schemas.microsoft.com/office/drawing/2014/main" val="3641554384"/>
                    </a:ext>
                  </a:extLst>
                </a:gridCol>
                <a:gridCol w="5038139">
                  <a:extLst>
                    <a:ext uri="{9D8B030D-6E8A-4147-A177-3AD203B41FA5}">
                      <a16:colId xmlns:a16="http://schemas.microsoft.com/office/drawing/2014/main" val="2719264522"/>
                    </a:ext>
                  </a:extLst>
                </a:gridCol>
              </a:tblGrid>
              <a:tr h="19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Tip operacije 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Ciljani korisnici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Prihvatljive aktivnosti za sufinanciranje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095069"/>
                  </a:ext>
                </a:extLst>
              </a:tr>
              <a:tr h="3761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TO 1.3.1. unapređenje poslovne konkurentnosti malih poljoprivrednih gospodarstava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6.3.1.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Korisnici su mala poljoprivredna gospodarstava upisana u Upisnik poljoprivrednih gospodarstava, ekonomske veličine iskazane u ukupnom standardnom ekonomskom rezultatu poljoprivrednog gospodarstva od 2.000 eura do 7.999 eura. Korisnici koji udovoljavaju gore navedenim uvjetima,  a čije se sjedište nalazi te ulaganje provodi na području LAG-a „Zeleni bregi”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Potpora se dodjeljuje u obliku bespovratnih financijskih sredstava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za provođenje prihvatljivih aktivnosti koje moraju biti navedene u poslovnom planu, a odnose se na: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 domaćih životinja, jednogodišnjeg i višegodišnjeg bilja, sjemena i sadnog materijala,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kupnju, građenje i/ili opremanje zatvorenih/zaštićenih prostora i objekata te ostalih gospodarskih objekata uključujući vanjsku i unutarnju infrastrukturu u sklopu poljoprivrednog gospodarstva u svrhu obavljanja poljoprivredne proizvodnje i/ili prerade proizvoda iz Priloga I. ovoga Pravilnika osim proizvoda ribarstva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 ili zakup poljoprivrednog zemljišta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 poljoprivredne mehanizacije, strojeva i opreme,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podizanje novih i/ili restrukturiranje postojećih višegodišnjih nasada,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uređenje i poboljšanje kvalitete poljoprivrednog zemljišta u svrhu poljoprivredne proizvodnje,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građenje i/ili opremanje objekata za prodaju i prezentaciju vlastitih poljoprivrednih proizvoda uključujući i troškove promidžbe vlastitih poljoprivrednih proizvoda,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stjecanje potrebnih stručnih znanja i sposobnosti za obavljanje poljoprivredne proizvodnje i prerade proizvoda iz Priloga I Pravilnika o provedbi Mjere 6, Podmjera 6.1,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6.2,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6.3 (NN 42/15)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operativno poslovanje poljoprivrednog gospodarstva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976737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1012553" y="6092518"/>
            <a:ext cx="7050792" cy="307777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Iznos potpore po projektu: 15.000,00 EUR. 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Intenzitet potpore: 100% prihvatljivih troškova</a:t>
            </a:r>
            <a:endParaRPr lang="hr-HR" sz="1400" dirty="0"/>
          </a:p>
        </p:txBody>
      </p:sp>
      <p:pic>
        <p:nvPicPr>
          <p:cNvPr id="7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75031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15226"/>
              </p:ext>
            </p:extLst>
          </p:nvPr>
        </p:nvGraphicFramePr>
        <p:xfrm>
          <a:off x="3526971" y="612260"/>
          <a:ext cx="4928259" cy="613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Document" r:id="rId4" imgW="5910921" imgH="7258581" progId="Word.Document.12">
                  <p:embed/>
                </p:oleObj>
              </mc:Choice>
              <mc:Fallback>
                <p:oleObj name="Document" r:id="rId4" imgW="5910921" imgH="72585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6971" y="612260"/>
                        <a:ext cx="4928259" cy="613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7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22933"/>
              </p:ext>
            </p:extLst>
          </p:nvPr>
        </p:nvGraphicFramePr>
        <p:xfrm>
          <a:off x="619564" y="1050330"/>
          <a:ext cx="10931525" cy="481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250">
                  <a:extLst>
                    <a:ext uri="{9D8B030D-6E8A-4147-A177-3AD203B41FA5}">
                      <a16:colId xmlns:a16="http://schemas.microsoft.com/office/drawing/2014/main" val="1928481206"/>
                    </a:ext>
                  </a:extLst>
                </a:gridCol>
                <a:gridCol w="3948011">
                  <a:extLst>
                    <a:ext uri="{9D8B030D-6E8A-4147-A177-3AD203B41FA5}">
                      <a16:colId xmlns:a16="http://schemas.microsoft.com/office/drawing/2014/main" val="2998616374"/>
                    </a:ext>
                  </a:extLst>
                </a:gridCol>
                <a:gridCol w="5192264">
                  <a:extLst>
                    <a:ext uri="{9D8B030D-6E8A-4147-A177-3AD203B41FA5}">
                      <a16:colId xmlns:a16="http://schemas.microsoft.com/office/drawing/2014/main" val="3337585039"/>
                    </a:ext>
                  </a:extLst>
                </a:gridCol>
              </a:tblGrid>
              <a:tr h="199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Tip operacije 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Ciljani korisnici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Prihvatljive aktivnosti za sufinanciranje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109575"/>
                  </a:ext>
                </a:extLst>
              </a:tr>
              <a:tr h="3446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TO 1.3.2. ulaganja u razvoj PG mladih poljoprivrednika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6.1.1.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Korisnici su mladi poljoprivrednici (osoba starija od 18</a:t>
                      </a:r>
                      <a:r>
                        <a:rPr lang="hr-HR" sz="1200" baseline="0" dirty="0">
                          <a:effectLst/>
                        </a:rPr>
                        <a:t>  </a:t>
                      </a:r>
                      <a:r>
                        <a:rPr lang="hr-HR" sz="1200" dirty="0">
                          <a:effectLst/>
                        </a:rPr>
                        <a:t>i mlađa od 40 godina na dan podnošenja Zahtjeva za potporu, koja posjeduje odgovarajuća stručna znanja i vještine te je po prvi put na poljoprivrednom gospodarstvu postavljena kao nositelj poljoprivrednog gospodarstva) koji: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– su u trenutku podnošenja zahtjeva za potporu registrirani kao nositelji poljoprivrednog gospodarstva za koje se traži potpora,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– u trenutku podnošenja zahtjeva za potporu nisu registrirani kao nositelji poljoprivrednog gospodarstva za koje se traži potpora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Potpora se dodjeljuje obliku bespovratnih financijskih sredstava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za provođenje prihvatljivih aktivnosti koje moraju biti navedene u poslovnom planu, a odnose se na: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 domaćih životinja, jednogodišnjeg i višegodišnjeg bilja, sjemena i sadnog materijala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kupnju, građenje i/ili opremanje zatvorenih/zaštićenih prostora i objekata te ostalih gospodarskih objekata uključujući vanjsku i unutarnju infrastrukturu u sklopu poljoprivrednog gospodarstva u svrhu obavljanja poljoprivredne proizvodnje i/ili prerade proizvoda iz Priloga I. ovoga Pravilnika osim proizvoda ribarstva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 ili zakup poljoprivrednog zemljišta,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kupnju poljoprivredne mehanizacije, strojeva i opreme, podizanje novih i/ili restrukturiranje postojećih višegodišnjih nasada,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uređenje i poboljšanje kvalitete poljoprivrednog zemljišta u svrhu poljoprivredne proizvodnje,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građenje i/ili opremanje objekata za prodaju i prezentaciju vlastitih poljoprivrednih proizvoda uključujući i troškove promidžbe vlastitih poljoprivrednih proizvoda,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stjecanje potrebnih stručnih znanja i sposobnosti za obavljanje poljoprivredne proizvodnje i prerade proizvoda iz Priloga I Pravilnika o provedbi Mjere 6, Podmjera 6.1, 6.2, 6.3 (NN 42/15)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operativno poslovanje poljoprivrednog gospodarstva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572012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619563" y="6032043"/>
            <a:ext cx="6958873" cy="307777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Iznos potpore po projektu: 50.000,00 EUR.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Intenzitet potpore: 100% prihvatljivih troškova</a:t>
            </a:r>
            <a:endParaRPr lang="hr-HR" sz="1400" dirty="0"/>
          </a:p>
        </p:txBody>
      </p:sp>
      <p:pic>
        <p:nvPicPr>
          <p:cNvPr id="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357916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12858"/>
              </p:ext>
            </p:extLst>
          </p:nvPr>
        </p:nvGraphicFramePr>
        <p:xfrm>
          <a:off x="3800104" y="570016"/>
          <a:ext cx="4215740" cy="591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Document" r:id="rId3" imgW="5910921" imgH="8855598" progId="Word.Document.12">
                  <p:embed/>
                </p:oleObj>
              </mc:Choice>
              <mc:Fallback>
                <p:oleObj name="Document" r:id="rId3" imgW="5910921" imgH="8855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104" y="570016"/>
                        <a:ext cx="4215740" cy="5913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33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764030" y="148372"/>
            <a:ext cx="8435340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solidFill>
                  <a:srgbClr val="414751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Strateški razvojni cilj 2: </a:t>
            </a:r>
            <a:r>
              <a:rPr lang="hr-HR" sz="2400" b="1" dirty="0">
                <a:solidFill>
                  <a:srgbClr val="41475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entury Schoolbook"/>
              </a:rPr>
              <a:t>Razvoj gospodarske aktivnosti kroz poticanje kvalitete poljoprivredne proizvodnje, lakšeg plasmana i tržišnog nastupa te diversifikaciju poslovanja poljoprivrednih gospodarstava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39848" y="2081914"/>
            <a:ext cx="11780520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0066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Mjera 2.1. (aktivnost) lokalne razvojne strategije: Poticanje i unapređenje nepoljoprivredne djelatnosti na poljoprivrednim gospodarstvima 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80182"/>
              </p:ext>
            </p:extLst>
          </p:nvPr>
        </p:nvGraphicFramePr>
        <p:xfrm>
          <a:off x="1626870" y="2961967"/>
          <a:ext cx="8572500" cy="2956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698">
                  <a:extLst>
                    <a:ext uri="{9D8B030D-6E8A-4147-A177-3AD203B41FA5}">
                      <a16:colId xmlns:a16="http://schemas.microsoft.com/office/drawing/2014/main" val="3514071894"/>
                    </a:ext>
                  </a:extLst>
                </a:gridCol>
                <a:gridCol w="3096030">
                  <a:extLst>
                    <a:ext uri="{9D8B030D-6E8A-4147-A177-3AD203B41FA5}">
                      <a16:colId xmlns:a16="http://schemas.microsoft.com/office/drawing/2014/main" val="4022460035"/>
                    </a:ext>
                  </a:extLst>
                </a:gridCol>
                <a:gridCol w="4071772">
                  <a:extLst>
                    <a:ext uri="{9D8B030D-6E8A-4147-A177-3AD203B41FA5}">
                      <a16:colId xmlns:a16="http://schemas.microsoft.com/office/drawing/2014/main" val="1863982651"/>
                    </a:ext>
                  </a:extLst>
                </a:gridCol>
              </a:tblGrid>
              <a:tr h="235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Tip operacije 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Ciljani korisnici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Prihvatljive aktivnosti za sufinanciranje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409505"/>
                  </a:ext>
                </a:extLst>
              </a:tr>
              <a:tr h="2470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TO 2.1.1. pokretanje nepoljoprivrednih djelatnosti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6.2.1.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Korisnici su poljoprivrednici upisani u Upisnik poljoprivrednika te fizičke osobe koje su nositelji ili članovi obiteljskog poljoprivrednog gospodarstva koji pokreću novu nepoljoprivrednu djelatnost u ruralnim područjima na teritoriju LAG-a „Zeleni bregi”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Građenje i/ili opremanje građevina i/ili turističke infrastrukture za pružanje turističkih i/ili ugostiteljskih usluga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Građenje i/ili opremanje građevina u kojima se obavlja proizvodnja i/ili trženje proizvoda tradicijskih obrta, umjetničkih obrta uključujući i obrte za izradu suvenira i rukotvorina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Građenje i/ili opremanje građevina za pružanje usluga u ruralnim područjima u poljoprivredi i šumarstvu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Građenje i/ili opremanje građevina za preradu, skladištenje, pakiranje i/ili izravnu prodaju proizvoda koji nisu obuhvaćeni Dodatkom 1. Ugovora o funkcioniranju EU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5446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1594871" y="6097337"/>
            <a:ext cx="6981092" cy="307777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Iznos potpore po projektu: 50.000,00 EUR.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Intenzitet potpore: 100% prihvatljivih troškova</a:t>
            </a:r>
            <a:endParaRPr lang="hr-H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33842"/>
            <a:ext cx="12319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57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60522"/>
              </p:ext>
            </p:extLst>
          </p:nvPr>
        </p:nvGraphicFramePr>
        <p:xfrm>
          <a:off x="1048161" y="744538"/>
          <a:ext cx="3963226" cy="578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Document" r:id="rId3" imgW="5910921" imgH="8695752" progId="Word.Document.12">
                  <p:embed/>
                </p:oleObj>
              </mc:Choice>
              <mc:Fallback>
                <p:oleObj name="Document" r:id="rId3" imgW="5910921" imgH="86957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161" y="744538"/>
                        <a:ext cx="3963226" cy="5783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0"/>
            <a:ext cx="12319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C:\Users\Le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78" y="797975"/>
            <a:ext cx="5295900" cy="4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5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08426"/>
              </p:ext>
            </p:extLst>
          </p:nvPr>
        </p:nvGraphicFramePr>
        <p:xfrm>
          <a:off x="807964" y="1027472"/>
          <a:ext cx="10417810" cy="3920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727">
                  <a:extLst>
                    <a:ext uri="{9D8B030D-6E8A-4147-A177-3AD203B41FA5}">
                      <a16:colId xmlns:a16="http://schemas.microsoft.com/office/drawing/2014/main" val="1524891681"/>
                    </a:ext>
                  </a:extLst>
                </a:gridCol>
                <a:gridCol w="3866825">
                  <a:extLst>
                    <a:ext uri="{9D8B030D-6E8A-4147-A177-3AD203B41FA5}">
                      <a16:colId xmlns:a16="http://schemas.microsoft.com/office/drawing/2014/main" val="1394469817"/>
                    </a:ext>
                  </a:extLst>
                </a:gridCol>
                <a:gridCol w="4948258">
                  <a:extLst>
                    <a:ext uri="{9D8B030D-6E8A-4147-A177-3AD203B41FA5}">
                      <a16:colId xmlns:a16="http://schemas.microsoft.com/office/drawing/2014/main" val="1869154633"/>
                    </a:ext>
                  </a:extLst>
                </a:gridCol>
              </a:tblGrid>
              <a:tr h="292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Tip operacije </a:t>
                      </a:r>
                      <a:endParaRPr lang="hr-HR" sz="16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Ciljani korisnici</a:t>
                      </a:r>
                      <a:endParaRPr lang="hr-HR" sz="16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Prihvatljive aktivnosti za sufinanciranje</a:t>
                      </a:r>
                      <a:endParaRPr lang="hr-HR" sz="16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338156"/>
                  </a:ext>
                </a:extLst>
              </a:tr>
              <a:tr h="2827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TO 2.1.2. razvoj nepoljoprivredne djelatnosti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6.4.1.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Korisnici su poljoprivrednici upisani u Upisnik poljoprivrednika te fizičke osobe koje su nositelji ili članovi obiteljskog poljoprivrednog gospodarstva koji pokreću ili razvijaju nepoljoprivredne djelatnosti, u rangu mikro ili malog poduzeća. Korisnici koji udovoljavaju gore navedenim uvjetima ,</a:t>
                      </a:r>
                      <a:r>
                        <a:rPr lang="hr-HR" sz="1600" baseline="0" dirty="0">
                          <a:effectLst/>
                        </a:rPr>
                        <a:t> </a:t>
                      </a:r>
                      <a:r>
                        <a:rPr lang="hr-HR" sz="1600" dirty="0">
                          <a:effectLst/>
                        </a:rPr>
                        <a:t>a čije se sjedište nalazi te ulaganje provodi na području LAG-a „Zeleni bregi”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600" dirty="0">
                          <a:effectLst/>
                        </a:rPr>
                        <a:t>Građenje i/ili opremanje građevina i/ili turističke infrastrukture za pružanje turističkih i/ili ugostiteljskih usluga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600" dirty="0">
                          <a:effectLst/>
                        </a:rPr>
                        <a:t>Građenje i/ili opremanje građevina u kojima se obavlja proizvodnja i/ili trženje proizvoda tradicijskih obrta, umjetničkih obrtima uključujući i obrte za izradu suvenira i rukotvorina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600" dirty="0">
                          <a:effectLst/>
                        </a:rPr>
                        <a:t>Građenje i/ili opremanje građevina za pružanje usluga u ruralnim područjima u poljoprivredi i šumarstvu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600" dirty="0">
                          <a:effectLst/>
                        </a:rPr>
                        <a:t>Građenje i/ili opremanje građevina za preradu, skladištenje, pakiranje i/ili izravnu prodaju proizvoda koji nisu obuhvaćeni Dodatkom 1. Ugovora o funkcioniranju EU</a:t>
                      </a:r>
                      <a:endParaRPr lang="hr-HR" sz="16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002489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807964" y="4965846"/>
            <a:ext cx="6096000" cy="815160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Najniži iznos potpore po projektu: 3.500,00 EUR. Najviši iznos potpore po projektu: 10.200,00 EUR.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entury Schoolbook"/>
              </a:rPr>
              <a:t>Intenzitet javne potpore po projektu iznosi do 70 % od ukupnih prihvatljivih troškova.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144414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30759"/>
              </p:ext>
            </p:extLst>
          </p:nvPr>
        </p:nvGraphicFramePr>
        <p:xfrm>
          <a:off x="3681350" y="605642"/>
          <a:ext cx="4144488" cy="59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Document" r:id="rId3" imgW="5910921" imgH="8663351" progId="Word.Document.12">
                  <p:embed/>
                </p:oleObj>
              </mc:Choice>
              <mc:Fallback>
                <p:oleObj name="Document" r:id="rId3" imgW="5910921" imgH="8663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1350" y="605642"/>
                        <a:ext cx="4144488" cy="599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8854"/>
            <a:ext cx="12319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4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00200" y="196948"/>
            <a:ext cx="89839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0066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Mjera 2.2. (aktivnost) lokalne razvojne strategije: </a:t>
            </a:r>
            <a:r>
              <a:rPr lang="hr-HR" sz="2000" b="1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entury Schoolbook"/>
                <a:cs typeface="Century Schoolbook"/>
              </a:rPr>
              <a:t>Razvoj lokalnih tržišta i kratkih lanaca opskrbe</a:t>
            </a:r>
            <a:r>
              <a:rPr lang="hr-HR" sz="2000" b="1" u="sng" dirty="0">
                <a:solidFill>
                  <a:srgbClr val="0066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 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74088"/>
              </p:ext>
            </p:extLst>
          </p:nvPr>
        </p:nvGraphicFramePr>
        <p:xfrm>
          <a:off x="1600199" y="1420223"/>
          <a:ext cx="9217855" cy="336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447">
                  <a:extLst>
                    <a:ext uri="{9D8B030D-6E8A-4147-A177-3AD203B41FA5}">
                      <a16:colId xmlns:a16="http://schemas.microsoft.com/office/drawing/2014/main" val="2101461299"/>
                    </a:ext>
                  </a:extLst>
                </a:gridCol>
                <a:gridCol w="3329105">
                  <a:extLst>
                    <a:ext uri="{9D8B030D-6E8A-4147-A177-3AD203B41FA5}">
                      <a16:colId xmlns:a16="http://schemas.microsoft.com/office/drawing/2014/main" val="2234903844"/>
                    </a:ext>
                  </a:extLst>
                </a:gridCol>
                <a:gridCol w="4378303">
                  <a:extLst>
                    <a:ext uri="{9D8B030D-6E8A-4147-A177-3AD203B41FA5}">
                      <a16:colId xmlns:a16="http://schemas.microsoft.com/office/drawing/2014/main" val="2399246911"/>
                    </a:ext>
                  </a:extLst>
                </a:gridCol>
              </a:tblGrid>
              <a:tr h="22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Tip operacije 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Ciljani korisnici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Prihvatljive aktivnosti za sufinanciranje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00086"/>
                  </a:ext>
                </a:extLst>
              </a:tr>
              <a:tr h="2251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TO 2.2.1. potpora za suradnju sudionika u lancu opskrbe radi uspostavljanja i razvoja kratkih lanaca opskrbe i promocija aktivnosti vezanih s razvojem kratkih lanaca opskrbe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16.4.1.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Korisnici su sve pravne osobe iz poljoprivrednog i prehrambenog sektora i njihova udruženja; proizvođačke grupe i organizacije; druge pravne osobe koje sudjeluju u kratkim lancima opskrbe i drugi relevantni dionici.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Korisnici koji udovoljavaju gore navedenim uvjetima, a čije se sjedište nalazi te ulaganje provodi na području LAG-a „Zeleni bregi”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aktivnosti povezane sa suradnjom sudionika u lancu opskrbe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promocija lokalnih tržišta i kratkih lanaca opskrbe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289913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1600200" y="4832414"/>
            <a:ext cx="6461760" cy="83561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Najniži iznos potpore po projektu: 10.000,00 EUR. Najviši iznos potpore po projektu: 11.300,00 EUR.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Intenzitet javne potpore po projektu iznosi do 100 % od ukupnih prihvatljivih troškova.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7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1852612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27095"/>
              </p:ext>
            </p:extLst>
          </p:nvPr>
        </p:nvGraphicFramePr>
        <p:xfrm>
          <a:off x="1436915" y="517258"/>
          <a:ext cx="4037610" cy="59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cument" r:id="rId3" imgW="5910921" imgH="8847678" progId="Word.Document.12">
                  <p:embed/>
                </p:oleObj>
              </mc:Choice>
              <mc:Fallback>
                <p:oleObj name="Document" r:id="rId3" imgW="5910921" imgH="8847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915" y="517258"/>
                        <a:ext cx="4037610" cy="5931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0"/>
            <a:ext cx="1231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Le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96" y="577605"/>
            <a:ext cx="4525408" cy="8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30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417320" y="228600"/>
            <a:ext cx="9258300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entury Schoolbook"/>
                <a:cs typeface="Century Schoolbook"/>
              </a:rPr>
              <a:t>Mjera 2.3. (aktivnost) lokalne razvojne strategije: </a:t>
            </a:r>
            <a:r>
              <a:rPr lang="hr-HR" sz="2000" b="1" u="sng" dirty="0">
                <a:solidFill>
                  <a:srgbClr val="0066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Razvoj sustava kvalitete u poljoprivredi i skupina proizvođača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244634"/>
              </p:ext>
            </p:extLst>
          </p:nvPr>
        </p:nvGraphicFramePr>
        <p:xfrm>
          <a:off x="1934845" y="1142651"/>
          <a:ext cx="8223250" cy="2071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>
                  <a:extLst>
                    <a:ext uri="{9D8B030D-6E8A-4147-A177-3AD203B41FA5}">
                      <a16:colId xmlns:a16="http://schemas.microsoft.com/office/drawing/2014/main" val="3981914455"/>
                    </a:ext>
                  </a:extLst>
                </a:gridCol>
                <a:gridCol w="2969895">
                  <a:extLst>
                    <a:ext uri="{9D8B030D-6E8A-4147-A177-3AD203B41FA5}">
                      <a16:colId xmlns:a16="http://schemas.microsoft.com/office/drawing/2014/main" val="523684088"/>
                    </a:ext>
                  </a:extLst>
                </a:gridCol>
                <a:gridCol w="3905885">
                  <a:extLst>
                    <a:ext uri="{9D8B030D-6E8A-4147-A177-3AD203B41FA5}">
                      <a16:colId xmlns:a16="http://schemas.microsoft.com/office/drawing/2014/main" val="1687856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Tip operacije 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Ciljani korisnici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Prihvatljive aktivnosti za sufinanciranje</a:t>
                      </a:r>
                      <a:endParaRPr lang="hr-HR" sz="12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421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TO 2.3.1. poticanje sudjelovanja u sustavima kvalitete za poljoprivrednike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3.1.1.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Aktivni poljoprivrednici upisani u Upisnik poljoprivrednika koji su uključeni u EU ili nacionalni sustav kvalitete; udruženja ekoloških poljoprivrednih proizvođača.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Korisnici koji udovoljavaju gore navedenim uvjetima,  a čije se sjedište nalazi te ulaganje provodi na području LAG-a „Zeleni bregi”. 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ulazak u sustav kvalitete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sudjelovanje u sustavu kvalitete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stručne kontrole i certifikacije ovlaštenog kontrolnog tijela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tiskanja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znaka kvalitete u svrhu označavanja proizvoda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497129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3642360" y="2949624"/>
            <a:ext cx="6096000" cy="58785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3.000 EUR godišnje po korisniku </a:t>
            </a: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entury Schoolbook"/>
              </a:rPr>
              <a:t>na vremenski period od 4 godine.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entury Schoolbook"/>
              </a:rPr>
              <a:t>Intenzitet javne potpore po projektu iznosi do 100% od ukupnih prihvatljivih troškova.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65969"/>
              </p:ext>
            </p:extLst>
          </p:nvPr>
        </p:nvGraphicFramePr>
        <p:xfrm>
          <a:off x="1934845" y="3588196"/>
          <a:ext cx="8740774" cy="2842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72">
                  <a:extLst>
                    <a:ext uri="{9D8B030D-6E8A-4147-A177-3AD203B41FA5}">
                      <a16:colId xmlns:a16="http://schemas.microsoft.com/office/drawing/2014/main" val="533331607"/>
                    </a:ext>
                  </a:extLst>
                </a:gridCol>
                <a:gridCol w="3156803">
                  <a:extLst>
                    <a:ext uri="{9D8B030D-6E8A-4147-A177-3AD203B41FA5}">
                      <a16:colId xmlns:a16="http://schemas.microsoft.com/office/drawing/2014/main" val="2354623197"/>
                    </a:ext>
                  </a:extLst>
                </a:gridCol>
                <a:gridCol w="4151699">
                  <a:extLst>
                    <a:ext uri="{9D8B030D-6E8A-4147-A177-3AD203B41FA5}">
                      <a16:colId xmlns:a16="http://schemas.microsoft.com/office/drawing/2014/main" val="1106497503"/>
                    </a:ext>
                  </a:extLst>
                </a:gridCol>
              </a:tblGrid>
              <a:tr h="229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Ciljani korisnici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042979"/>
                  </a:ext>
                </a:extLst>
              </a:tr>
              <a:tr h="1947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2.3.2. poticanje uspostave proizvođačkih grupa i organizacija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9.1.1.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Proizvođačke grupe ili organizacije iz sektora poljoprivrede u rangu malih i srednjih poduzeća, priznate ili u postupku priznavanja od 1. siječnja 2014. godine do 31. prosinca 2020. godine od ministarstva nadležnog za poljoprivredu, a čije se sjedište nalazi te ulaganje provodi na području LAG-a „Zeleni bregi“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aktivnosti koje su u skladu s poslovnim planom uspostave proizvođačkih grupa i organizacija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195242"/>
                  </a:ext>
                </a:extLst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3333750" y="5799066"/>
            <a:ext cx="6713220" cy="83561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Planiran iznos potpore po projektu: u 1. godini 10% od utržene proizvodnje; u 2. godini 9% od utržene proizvodnje; u 3. godini 8% od utržene proizvodnje; u 4. godini 7% od utržene proizvodnje; u 5. godini 6% od utržene proizvodnje. Intenzitet potpore N/P. 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9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100565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-43368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prstClr val="black"/>
                </a:solidFill>
              </a:rPr>
              <a:t>O LAG-u „Zeleni bregi”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4" y="1205345"/>
            <a:ext cx="10515600" cy="531798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b="1" dirty="0">
                <a:solidFill>
                  <a:prstClr val="black"/>
                </a:solidFill>
              </a:rPr>
              <a:t>sjedište: </a:t>
            </a:r>
            <a:r>
              <a:rPr lang="hr-HR" dirty="0">
                <a:solidFill>
                  <a:prstClr val="black"/>
                </a:solidFill>
              </a:rPr>
              <a:t>Zlatar Bistrica, Vladimira Nazora 56</a:t>
            </a:r>
          </a:p>
          <a:p>
            <a:pPr lvl="0">
              <a:buFont typeface="Wingdings" pitchFamily="2" charset="2"/>
              <a:buChar char="Ø"/>
            </a:pP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b="1" dirty="0">
                <a:solidFill>
                  <a:prstClr val="black"/>
                </a:solidFill>
              </a:rPr>
              <a:t>uredi: </a:t>
            </a:r>
            <a:r>
              <a:rPr lang="hr-HR" dirty="0">
                <a:solidFill>
                  <a:prstClr val="black"/>
                </a:solidFill>
              </a:rPr>
              <a:t>Oroslavje, Bedekovčina, Marija Bistrica, Krapina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b="1" dirty="0"/>
              <a:t> predsjednik: </a:t>
            </a:r>
            <a:r>
              <a:rPr lang="hr-HR" dirty="0"/>
              <a:t>Žarko Miholić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b="1" dirty="0"/>
              <a:t>potpredsjednici: </a:t>
            </a:r>
            <a:r>
              <a:rPr lang="hr-HR" dirty="0"/>
              <a:t>Ivan Tuđa i Juraj Srebačić</a:t>
            </a:r>
          </a:p>
          <a:p>
            <a:pPr>
              <a:buFont typeface="Wingdings" pitchFamily="2" charset="2"/>
              <a:buChar char="Ø"/>
            </a:pPr>
            <a:r>
              <a:rPr lang="hr-HR" b="1" dirty="0"/>
              <a:t>22 jedinice JLS – najveći LAG u Hrvatskoj po broju JLS </a:t>
            </a:r>
            <a:r>
              <a:rPr lang="hr-HR" dirty="0"/>
              <a:t>(</a:t>
            </a:r>
            <a:r>
              <a:rPr lang="hr-HR" b="1" dirty="0"/>
              <a:t>18 jedinica s područja Krapinsko-zagorske županije</a:t>
            </a:r>
            <a:r>
              <a:rPr lang="hr-HR" dirty="0"/>
              <a:t>: </a:t>
            </a:r>
            <a:r>
              <a:rPr lang="hr-HR" dirty="0">
                <a:ea typeface="Times New Roman"/>
              </a:rPr>
              <a:t>Donja Stubica, Krapina, Oroslavje, Zlatar, Bedekovčina, Đurmanec, Gornja Stubica, Jesenje, Lobor, Mače, Marija Bistrica, Mihovljan, Novi Golubovec, Petrovsko, Radoboj, Stubičke Toplice, Veliko Trgovišće, Zlatar Bistrica; </a:t>
            </a:r>
            <a:r>
              <a:rPr lang="hr-HR" b="1" dirty="0">
                <a:ea typeface="Times New Roman"/>
              </a:rPr>
              <a:t>4 jedinice s područja Zagrebačke županije</a:t>
            </a:r>
            <a:r>
              <a:rPr lang="hr-HR" dirty="0">
                <a:ea typeface="Times New Roman"/>
              </a:rPr>
              <a:t>: Sveti Ivan Zelina, Bedenica, Jakovlje, Bistra)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b="1" dirty="0"/>
              <a:t>površina</a:t>
            </a:r>
            <a:r>
              <a:rPr lang="hr-HR" dirty="0"/>
              <a:t>: 1012,15 km</a:t>
            </a:r>
            <a:r>
              <a:rPr lang="hr-HR" baseline="30000" dirty="0"/>
              <a:t>2</a:t>
            </a:r>
          </a:p>
          <a:p>
            <a:pPr>
              <a:buFont typeface="Wingdings" pitchFamily="2" charset="2"/>
              <a:buChar char="Ø"/>
            </a:pPr>
            <a:r>
              <a:rPr lang="hr-HR" baseline="30000" dirty="0"/>
              <a:t> </a:t>
            </a:r>
            <a:r>
              <a:rPr lang="hr-HR" b="1" dirty="0"/>
              <a:t>broj stanovnika</a:t>
            </a:r>
            <a:r>
              <a:rPr lang="hr-HR" dirty="0"/>
              <a:t>: 108.492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b="1" dirty="0"/>
              <a:t>indeks razvijenosti LAG-a: </a:t>
            </a:r>
            <a:r>
              <a:rPr lang="hr-HR" dirty="0"/>
              <a:t>84,70%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b="1" dirty="0"/>
              <a:t>Podmjera 19.1. „Pripremna pomoć” </a:t>
            </a:r>
            <a:r>
              <a:rPr lang="hr-HR" dirty="0"/>
              <a:t>– LAG-u odobren maksimalni iznos sredstava od 758.870,00 kn – sredstva su namjenska za izradu LRS i funkcioniranje ureda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b="1" dirty="0"/>
              <a:t>Podmjera 19.2. </a:t>
            </a:r>
            <a:r>
              <a:rPr lang="hr-HR" dirty="0"/>
              <a:t>– 1.360.000,00 € - za realizaciju mjera iz LRS – prijavili smo se 30.6.2016.</a:t>
            </a:r>
            <a:endParaRPr lang="hr-HR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532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72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472091"/>
              </p:ext>
            </p:extLst>
          </p:nvPr>
        </p:nvGraphicFramePr>
        <p:xfrm>
          <a:off x="795646" y="997527"/>
          <a:ext cx="4631377" cy="535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Document" r:id="rId4" imgW="5910921" imgH="5189226" progId="Word.Document.12">
                  <p:embed/>
                </p:oleObj>
              </mc:Choice>
              <mc:Fallback>
                <p:oleObj name="Document" r:id="rId4" imgW="5910921" imgH="5189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646" y="997527"/>
                        <a:ext cx="4631377" cy="5355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44330"/>
              </p:ext>
            </p:extLst>
          </p:nvPr>
        </p:nvGraphicFramePr>
        <p:xfrm>
          <a:off x="6443086" y="1033154"/>
          <a:ext cx="4437639" cy="522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Document" r:id="rId6" imgW="5910921" imgH="6923409" progId="Word.Document.12">
                  <p:embed/>
                </p:oleObj>
              </mc:Choice>
              <mc:Fallback>
                <p:oleObj name="Document" r:id="rId6" imgW="5910921" imgH="6923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3086" y="1033154"/>
                        <a:ext cx="4437639" cy="522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295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63712"/>
              </p:ext>
            </p:extLst>
          </p:nvPr>
        </p:nvGraphicFramePr>
        <p:xfrm>
          <a:off x="1557997" y="766690"/>
          <a:ext cx="8858885" cy="3409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626">
                  <a:extLst>
                    <a:ext uri="{9D8B030D-6E8A-4147-A177-3AD203B41FA5}">
                      <a16:colId xmlns:a16="http://schemas.microsoft.com/office/drawing/2014/main" val="334263573"/>
                    </a:ext>
                  </a:extLst>
                </a:gridCol>
                <a:gridCol w="3199460">
                  <a:extLst>
                    <a:ext uri="{9D8B030D-6E8A-4147-A177-3AD203B41FA5}">
                      <a16:colId xmlns:a16="http://schemas.microsoft.com/office/drawing/2014/main" val="2310180988"/>
                    </a:ext>
                  </a:extLst>
                </a:gridCol>
                <a:gridCol w="4207799">
                  <a:extLst>
                    <a:ext uri="{9D8B030D-6E8A-4147-A177-3AD203B41FA5}">
                      <a16:colId xmlns:a16="http://schemas.microsoft.com/office/drawing/2014/main" val="1495653804"/>
                    </a:ext>
                  </a:extLst>
                </a:gridCol>
              </a:tblGrid>
              <a:tr h="23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107944"/>
                  </a:ext>
                </a:extLst>
              </a:tr>
              <a:tr h="226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2.3.3.  informiranje i promocija skupine proizvođača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3.2.1.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Skupina proizvođača (udruga) koji su uključeni u EU ili nacionalni sustav kvalitete; udruženja ekoloških poljoprivrednih proizvođača čiji su članovi sudjelovali u programu ekološke proizvodnje, a čije se sjedište nalazi te ulaganje provodi na području LAG-a „Zeleni bregi“.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organiziranje i sudjelovanje na sajmovima,  izložbama, manifestacijama i drugim namjenskim promotivnim događanjima gdje će se promovirati proizvodi iz sustava kvalitete i ekološki poljoprivredni proizvodi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organiziranje i sudjelovanje na  radionicama, seminarima i konferencijama,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izrada promotivnih materijala koji mogu biti u obliku različitih medija i multimedijalnih proizvoda; izrada i razvoj web stranica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informativne i promotivne aktivnosti putem različitih kanalima komunikacije od nacionalnog ili EU značaja ili HoReCa kanala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704323"/>
                  </a:ext>
                </a:extLst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1557997" y="4189560"/>
            <a:ext cx="6096000" cy="567399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Iznos potpore po projektu: 30.000,00 EUR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. Intenzitet javne potpore po projektu iznosi do 70% od ukupnih prihvatljivih troškova.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5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1983049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12084"/>
              </p:ext>
            </p:extLst>
          </p:nvPr>
        </p:nvGraphicFramePr>
        <p:xfrm>
          <a:off x="3916157" y="744537"/>
          <a:ext cx="4064061" cy="583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Document" r:id="rId3" imgW="5910921" imgH="8193534" progId="Word.Document.12">
                  <p:embed/>
                </p:oleObj>
              </mc:Choice>
              <mc:Fallback>
                <p:oleObj name="Document" r:id="rId3" imgW="5910921" imgH="8193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6157" y="744537"/>
                        <a:ext cx="4064061" cy="5836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800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838200" y="208276"/>
            <a:ext cx="10911840" cy="133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solidFill>
                  <a:srgbClr val="414751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Strateški razvojni cilj 3: </a:t>
            </a:r>
            <a:r>
              <a:rPr lang="hr-H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Generiranje razvoja životnih uvjeta područja kroz ulaganja u lokalne temeljne usluge za stanovništvo uključujući slobodno vrijeme  te razvoj umrežavanja, suradnje i partnerstva</a:t>
            </a:r>
            <a:endParaRPr lang="hr-HR" sz="24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838200" y="1766428"/>
            <a:ext cx="10660380" cy="41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675A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Mjera 3.1. (aktivnost) lokalne razvojne strategije: Unapređenje sustava nerazvrstanih cesta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74859"/>
              </p:ext>
            </p:extLst>
          </p:nvPr>
        </p:nvGraphicFramePr>
        <p:xfrm>
          <a:off x="1344930" y="2628901"/>
          <a:ext cx="9898380" cy="180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958">
                  <a:extLst>
                    <a:ext uri="{9D8B030D-6E8A-4147-A177-3AD203B41FA5}">
                      <a16:colId xmlns:a16="http://schemas.microsoft.com/office/drawing/2014/main" val="2850985817"/>
                    </a:ext>
                  </a:extLst>
                </a:gridCol>
                <a:gridCol w="3574882">
                  <a:extLst>
                    <a:ext uri="{9D8B030D-6E8A-4147-A177-3AD203B41FA5}">
                      <a16:colId xmlns:a16="http://schemas.microsoft.com/office/drawing/2014/main" val="4155280866"/>
                    </a:ext>
                  </a:extLst>
                </a:gridCol>
                <a:gridCol w="4701540">
                  <a:extLst>
                    <a:ext uri="{9D8B030D-6E8A-4147-A177-3AD203B41FA5}">
                      <a16:colId xmlns:a16="http://schemas.microsoft.com/office/drawing/2014/main" val="314881674"/>
                    </a:ext>
                  </a:extLst>
                </a:gridCol>
              </a:tblGrid>
              <a:tr h="41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Ciljani korisnici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091599"/>
                  </a:ext>
                </a:extLst>
              </a:tr>
              <a:tr h="1196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3.1.1. ulaganja u nerazvrstane ceste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7.2.2.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Korisnici su jedinice lokalne samouprave na području LAG-a „Zeleni bregi”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Građenje nerazvrstane ceste (građenje nerazvrstane ceste prihvatljivo je u naseljima s najviše 5. 000 stanovnika)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797791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1344930" y="4415574"/>
            <a:ext cx="6096000" cy="58785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Najniži iznos potpore po projektu: 30.000,00 EUR. Najviši iznos potpore po projektu: 50.000,00 EUR. </a:t>
            </a:r>
            <a:endParaRPr lang="hr-HR" sz="1400" b="1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470995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47179"/>
              </p:ext>
            </p:extLst>
          </p:nvPr>
        </p:nvGraphicFramePr>
        <p:xfrm>
          <a:off x="3574472" y="744537"/>
          <a:ext cx="4536374" cy="589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Document" r:id="rId3" imgW="5910921" imgH="7733078" progId="Word.Document.12">
                  <p:embed/>
                </p:oleObj>
              </mc:Choice>
              <mc:Fallback>
                <p:oleObj name="Document" r:id="rId3" imgW="5910921" imgH="7733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4472" y="744537"/>
                        <a:ext cx="4536374" cy="5890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909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838200" y="316248"/>
            <a:ext cx="10146030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675A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Mjera 3.2. (aktivnost) lokalne razvojne strategije: Unapređenje životnih uvjeta kroz ulaganja vezana uz slobodno vrijeme stanovništva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67111"/>
              </p:ext>
            </p:extLst>
          </p:nvPr>
        </p:nvGraphicFramePr>
        <p:xfrm>
          <a:off x="1211580" y="1783081"/>
          <a:ext cx="9772649" cy="2904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356">
                  <a:extLst>
                    <a:ext uri="{9D8B030D-6E8A-4147-A177-3AD203B41FA5}">
                      <a16:colId xmlns:a16="http://schemas.microsoft.com/office/drawing/2014/main" val="733276"/>
                    </a:ext>
                  </a:extLst>
                </a:gridCol>
                <a:gridCol w="3529473">
                  <a:extLst>
                    <a:ext uri="{9D8B030D-6E8A-4147-A177-3AD203B41FA5}">
                      <a16:colId xmlns:a16="http://schemas.microsoft.com/office/drawing/2014/main" val="1720769964"/>
                    </a:ext>
                  </a:extLst>
                </a:gridCol>
                <a:gridCol w="4641820">
                  <a:extLst>
                    <a:ext uri="{9D8B030D-6E8A-4147-A177-3AD203B41FA5}">
                      <a16:colId xmlns:a16="http://schemas.microsoft.com/office/drawing/2014/main" val="942688814"/>
                    </a:ext>
                  </a:extLst>
                </a:gridCol>
              </a:tblGrid>
              <a:tr h="37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904290"/>
                  </a:ext>
                </a:extLst>
              </a:tr>
              <a:tr h="252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3.2.2.  Ulaganja u rekreacijske, turističke i zdravstvene potencijale šuma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Schoolbook"/>
                          <a:ea typeface="Century Schoolbook"/>
                          <a:cs typeface="Century Schoolbook"/>
                        </a:rPr>
                        <a:t>Tip operacije 8.5.2.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Šumoposjednici; Trgovačka društva i druge pravne osobe koje sukladno Zakonu o šumama gospodare šumama i šumskim zemljištima u vlasništvu Republike Hrvatske;  Udruženja šumoposjednika sukladno nacionalnom zakonodavstvu;  Udruge civilnog društva i druge pravne osobe aktivne u zaštiti prirode kojima je predmet ulaganja na području LAG-a „Zeleni bregi”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Gradnja, nabava i opremanje za izvedbu prihvatljive male infrastrukture s ciljem uspostave poučnih staza, vidikovaca i malih rekreacijskih objekata za javnu upotrebu (npr. uređenje staza, informativni znakovi, informativne ploče, nadstrešnice, namještaj od prirodnog drva na izletištima itd.);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422621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1653540" y="4690284"/>
            <a:ext cx="6827520" cy="523220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Minimalni iznos potpore po projektu: 5.000,00 EUR. Maksimalni iznos potpore po projektu: 27.000,00 EUR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. Intenzitet potpore: 100% prihvatljivih troškova</a:t>
            </a:r>
            <a:endParaRPr lang="hr-HR" sz="1400" dirty="0"/>
          </a:p>
        </p:txBody>
      </p:sp>
      <p:pic>
        <p:nvPicPr>
          <p:cNvPr id="7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2097445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86286"/>
              </p:ext>
            </p:extLst>
          </p:nvPr>
        </p:nvGraphicFramePr>
        <p:xfrm>
          <a:off x="0" y="0"/>
          <a:ext cx="12192000" cy="6972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794">
                  <a:extLst>
                    <a:ext uri="{9D8B030D-6E8A-4147-A177-3AD203B41FA5}">
                      <a16:colId xmlns:a16="http://schemas.microsoft.com/office/drawing/2014/main" val="498932876"/>
                    </a:ext>
                  </a:extLst>
                </a:gridCol>
                <a:gridCol w="4403241">
                  <a:extLst>
                    <a:ext uri="{9D8B030D-6E8A-4147-A177-3AD203B41FA5}">
                      <a16:colId xmlns:a16="http://schemas.microsoft.com/office/drawing/2014/main" val="4101981413"/>
                    </a:ext>
                  </a:extLst>
                </a:gridCol>
                <a:gridCol w="5790965">
                  <a:extLst>
                    <a:ext uri="{9D8B030D-6E8A-4147-A177-3AD203B41FA5}">
                      <a16:colId xmlns:a16="http://schemas.microsoft.com/office/drawing/2014/main" val="3779165730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1293001535"/>
                  </a:ext>
                </a:extLst>
              </a:tr>
              <a:tr h="6739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3.2.1. ulaganja u opremanje javnih površina vezanih uz slobodno vrijeme lokalnog stanovništva (parkovi, igrališta, biciklističke staze, tematski putevi, rekreacijske zone i sl.)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7.4.1.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Jedinice lokalne samouprave; trgovačka društva u većinskom vlasništvu jedinica lokalne samouprave; javne ustanove neprofitnog karaktera kojima su osnivači jedinice lokalne samouprave osim javnih vatrogasnih postrojbi, lokalnih i regionalnih razvojnih agencija; udruge/organizacije civilnog društva i vjerske zajednice koje se bave humanitarnim i društvenim djelatnostima od posebnog interesa za lokalno stanovništvo (isključujući lokalne akcijske grupe) i čije su djelatnosti sukladne ciljnim skupinama i klasifikaciji djelatnosti udruga, povezane s</a:t>
                      </a:r>
                      <a:r>
                        <a:rPr lang="hr-HR" sz="1400" baseline="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prihvatljivim ulaganjem. Ulaganje mora biti na području LAG-a „Zeleni bregi”.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Prihvatljive aktivnosti su</a:t>
                      </a:r>
                      <a:r>
                        <a:rPr lang="hr-HR" sz="1400" baseline="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građenje i/ili opremanje: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1.      vatrogasnog doma i spremišta,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2.      društvenog doma/ kulturnog centra,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3.      planinarskog doma i skloništa,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4.      turističkog informativnog centra,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5.      dječjeg igrališta,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6.      sportske građevine,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7.      objekta za slatkovodni sportski ribolov (ribički dom, nadstrešnica i drugo),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8.      rekreacijske zone na rijekama i jezerima,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9.      biciklističke staze i trake,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10.    tematskog puta i parka,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11.    građevine za ostvarivanje organizirane njege, odgoja, obrazovanja i zaštite djece do polaska u osnovnu školu (dječji vrtić, rekonstrukcija i opremanje prostora za izvođenje programa predškole</a:t>
                      </a:r>
                      <a:r>
                        <a:rPr lang="hr-HR" sz="1400" baseline="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u osnovnoj školi te rekonstrukcija i opremanje prostora za igraonicu pri knjižnici, zdravstvenoj, socijalnoj, kulturnoj i sportskoj ustanovi, udruzi te drugoj pravnoj osobi u kojima se provode kraći programi odgojno-obrazovnog rada s djecom rane i predškolske dobi),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12.  javne zelene površine (park i slično),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13.  pješačke staze,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14.  pješačke zone,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15.  otvorenog odvodnog kanala (koji nije sastavni dio ceste),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16.  groblja (komunalna infrastruktura i prateće građevine),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17.  tržnice,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18.  javne prometne površine (trg, pothodnik, nadvožnjak, javne stube i prolaz)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290453794"/>
                  </a:ext>
                </a:extLst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213360" y="4281949"/>
            <a:ext cx="6096000" cy="2322174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Najniži iznos potpore po projektu: 15.000,00 EUR. Najviši iznos potpore po projektu: 23.500,00 EUR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. Intenzitet potpore do 80 % od ukupnih prihvatljivih troškova za ulaganje koje se nalazi u jedinici lokalne samouprave čiji je indeks razvijenosti 100% prosjeka Republike Hrvatske i više, - do 90% od ukupnih prihvatljivih troškova za ulaganje koje se nalazi u jedinici lokalne samouprave čiji je indeks razvijenosti 75% do manje od 100% prosjeka Republike Hrvatske, - do 100% od ukupnih prihvatljivih troškova za ulaganje koje se nalazi u jedinici lokalne samouprave čiji je indeks razvijenosti manji od 75% prosjeka Republike Hrvatske.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45230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05340"/>
              </p:ext>
            </p:extLst>
          </p:nvPr>
        </p:nvGraphicFramePr>
        <p:xfrm>
          <a:off x="3140076" y="510639"/>
          <a:ext cx="5481410" cy="634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Document" r:id="rId4" imgW="5910921" imgH="6545755" progId="Word.Document.12">
                  <p:embed/>
                </p:oleObj>
              </mc:Choice>
              <mc:Fallback>
                <p:oleObj name="Document" r:id="rId4" imgW="5910921" imgH="6545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0076" y="510639"/>
                        <a:ext cx="5481410" cy="6347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502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74320" y="205739"/>
            <a:ext cx="10972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hr-HR" sz="2000" b="1" u="sng" dirty="0">
                <a:solidFill>
                  <a:srgbClr val="675A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Mjera 3.3. (aktivnost) lokalne razvojne strategije: Implementacija CLLD načela razvoja temeljenog na  suradnji i umrežavanju unutar područja LAG-a i s drugim sličnim organizacijama unutar Republike Hrvatske i na međunarodnoj razini</a:t>
            </a:r>
            <a:endParaRPr lang="hr-HR" sz="20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052"/>
              </p:ext>
            </p:extLst>
          </p:nvPr>
        </p:nvGraphicFramePr>
        <p:xfrm>
          <a:off x="777240" y="1577340"/>
          <a:ext cx="9921239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704">
                  <a:extLst>
                    <a:ext uri="{9D8B030D-6E8A-4147-A177-3AD203B41FA5}">
                      <a16:colId xmlns:a16="http://schemas.microsoft.com/office/drawing/2014/main" val="4047211330"/>
                    </a:ext>
                  </a:extLst>
                </a:gridCol>
                <a:gridCol w="3583138">
                  <a:extLst>
                    <a:ext uri="{9D8B030D-6E8A-4147-A177-3AD203B41FA5}">
                      <a16:colId xmlns:a16="http://schemas.microsoft.com/office/drawing/2014/main" val="3849762074"/>
                    </a:ext>
                  </a:extLst>
                </a:gridCol>
                <a:gridCol w="4712397">
                  <a:extLst>
                    <a:ext uri="{9D8B030D-6E8A-4147-A177-3AD203B41FA5}">
                      <a16:colId xmlns:a16="http://schemas.microsoft.com/office/drawing/2014/main" val="4202330971"/>
                    </a:ext>
                  </a:extLst>
                </a:gridCol>
              </a:tblGrid>
              <a:tr h="541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503179"/>
                  </a:ext>
                </a:extLst>
              </a:tr>
              <a:tr h="169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3.3.1 Priprema i provedba aktivnosti suradnje LAG-a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Century Schoolbook"/>
                          <a:cs typeface="Century Schoolbook"/>
                        </a:rPr>
                        <a:t>Tip operacije 19.3.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Lokalna akcijska grupa „Zeleni bregi” odobrena za provedbu LRS u okviru M19, PRR 2014.-2020. i lokalni dionici s LAG područja koje je odabrao LAG.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Priprema i provedba međuteritorijanih i/ili transnacionalnih projekata suradnje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77969"/>
                  </a:ext>
                </a:extLst>
              </a:tr>
            </a:tbl>
          </a:graphicData>
        </a:graphic>
      </p:graphicFrame>
      <p:sp>
        <p:nvSpPr>
          <p:cNvPr id="6" name="Pravokutnik 5"/>
          <p:cNvSpPr/>
          <p:nvPr/>
        </p:nvSpPr>
        <p:spPr>
          <a:xfrm>
            <a:off x="4602479" y="3002076"/>
            <a:ext cx="6096000" cy="83561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entury Schoolbook"/>
              </a:rPr>
              <a:t>Planiran iznos potpore: 68.000,00 EUR (5% od planiranog iznosa za PM 19.2). Intenzitet potpore iznosi 100% prihvatljivih troškova, do maksimuma od 5% od planiranog iznosa za Podmjeru 19.2 PRR 2014.-2020.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26437"/>
              </p:ext>
            </p:extLst>
          </p:nvPr>
        </p:nvGraphicFramePr>
        <p:xfrm>
          <a:off x="777240" y="4303190"/>
          <a:ext cx="10081260" cy="2101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925">
                  <a:extLst>
                    <a:ext uri="{9D8B030D-6E8A-4147-A177-3AD203B41FA5}">
                      <a16:colId xmlns:a16="http://schemas.microsoft.com/office/drawing/2014/main" val="3200571600"/>
                    </a:ext>
                  </a:extLst>
                </a:gridCol>
                <a:gridCol w="3640931">
                  <a:extLst>
                    <a:ext uri="{9D8B030D-6E8A-4147-A177-3AD203B41FA5}">
                      <a16:colId xmlns:a16="http://schemas.microsoft.com/office/drawing/2014/main" val="3433793"/>
                    </a:ext>
                  </a:extLst>
                </a:gridCol>
                <a:gridCol w="4788404">
                  <a:extLst>
                    <a:ext uri="{9D8B030D-6E8A-4147-A177-3AD203B41FA5}">
                      <a16:colId xmlns:a16="http://schemas.microsoft.com/office/drawing/2014/main" val="198316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Tip operacije 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Ciljani korisnici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Prihvatljive aktivnosti za sufinanciranje</a:t>
                      </a:r>
                      <a:endParaRPr lang="hr-HR" sz="14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088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TO 3.3.2 Jačanje kapaciteta LAG-a i lokalnih dionika za provedbu LRS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Schoolbook"/>
                          <a:ea typeface="Century Schoolbook"/>
                          <a:cs typeface="Century Schoolbook"/>
                        </a:rPr>
                        <a:t>Tip operacije 19.4. iz PRR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Lokalna akcijska grupa odobrena za provedbu LRS u okviru M19, PRR 2014.-2020.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Tekući troškovi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400" dirty="0">
                          <a:effectLst/>
                        </a:rPr>
                        <a:t>Animacija</a:t>
                      </a:r>
                      <a:endParaRPr lang="hr-HR" sz="14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586353"/>
                  </a:ext>
                </a:extLst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3032404" y="5838288"/>
            <a:ext cx="6096000" cy="587853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entury Schoolbook"/>
              </a:rPr>
              <a:t>Planiran iznos potpore: 357.000,00 EUR (25% od planiranog iznosa za PM 19.2+19.3). Intenzitet potpore: 100% prihvatljivih troškova.</a:t>
            </a:r>
            <a:endParaRPr lang="hr-HR" sz="14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9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1788286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00006"/>
              </p:ext>
            </p:extLst>
          </p:nvPr>
        </p:nvGraphicFramePr>
        <p:xfrm>
          <a:off x="2875642" y="1006043"/>
          <a:ext cx="5916613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Document" r:id="rId4" imgW="5917401" imgH="5174826" progId="Word.Document.12">
                  <p:embed/>
                </p:oleObj>
              </mc:Choice>
              <mc:Fallback>
                <p:oleObj name="Document" r:id="rId4" imgW="5917401" imgH="5174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5642" y="1006043"/>
                        <a:ext cx="5916613" cy="517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41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10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000" b="1" dirty="0">
                <a:solidFill>
                  <a:prstClr val="black"/>
                </a:solidFill>
              </a:rPr>
              <a:t>Kriteriji odabira zahtjeva i bodovi izračuna iznosa javne potpore za Podmjeru 19.2.</a:t>
            </a:r>
            <a:endParaRPr lang="hr-H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e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51" y="1626913"/>
            <a:ext cx="3346705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25" y="1626914"/>
            <a:ext cx="3657661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47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537760"/>
            <a:ext cx="4697260" cy="468259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0004" y="0"/>
            <a:ext cx="10515600" cy="1325563"/>
          </a:xfrm>
        </p:spPr>
        <p:txBody>
          <a:bodyPr/>
          <a:lstStyle/>
          <a:p>
            <a:r>
              <a:rPr lang="hr-HR" dirty="0"/>
              <a:t>Pitanja i odgovori….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51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619" y="887442"/>
            <a:ext cx="10515600" cy="1325563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hr-HR" dirty="0"/>
              <a:t>Hvala na pažnji i sretno s projektima ;)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63" y="2372980"/>
            <a:ext cx="6268113" cy="4324999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</p:spTree>
    <p:extLst>
      <p:ext uri="{BB962C8B-B14F-4D97-AF65-F5344CB8AC3E}">
        <p14:creationId xmlns:p14="http://schemas.microsoft.com/office/powerpoint/2010/main" val="1875298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Korisnik\AppData\Local\Microsoft\Windows\INetCache\Content.Word\lag hd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324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utnik 4"/>
          <p:cNvSpPr/>
          <p:nvPr/>
        </p:nvSpPr>
        <p:spPr>
          <a:xfrm>
            <a:off x="396240" y="2437620"/>
            <a:ext cx="1179576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45"/>
              </a:lnSpc>
              <a:spcAft>
                <a:spcPts val="1000"/>
              </a:spcAft>
            </a:pPr>
            <a:r>
              <a:rPr lang="hr-HR" sz="2000" dirty="0">
                <a:solidFill>
                  <a:srgbClr val="220000"/>
                </a:solidFill>
                <a:latin typeface="Verdana" panose="020B0604030504040204" pitchFamily="34" charset="0"/>
                <a:ea typeface="Century Schoolbook"/>
                <a:cs typeface="Century Schoolbook"/>
              </a:rPr>
              <a:t>Antonija Zajec, Administrativna stručna suradnica</a:t>
            </a:r>
            <a:endParaRPr lang="hr-HR" sz="2000" dirty="0">
              <a:solidFill>
                <a:srgbClr val="414751"/>
              </a:solidFill>
              <a:latin typeface="Century Schoolbook"/>
              <a:ea typeface="Century Schoolbook"/>
              <a:cs typeface="Century Schoolbook"/>
            </a:endParaRPr>
          </a:p>
          <a:p>
            <a:pPr algn="ctr" fontAlgn="base">
              <a:lnSpc>
                <a:spcPts val="1545"/>
              </a:lnSpc>
              <a:spcAft>
                <a:spcPts val="1000"/>
              </a:spcAft>
            </a:pPr>
            <a:endParaRPr lang="hr-HR" sz="2000" dirty="0">
              <a:solidFill>
                <a:srgbClr val="220000"/>
              </a:solidFill>
              <a:latin typeface="Verdana" panose="020B0604030504040204" pitchFamily="34" charset="0"/>
              <a:ea typeface="Century Schoolbook"/>
              <a:cs typeface="Century Schoolbook"/>
            </a:endParaRPr>
          </a:p>
          <a:p>
            <a:pPr algn="ctr" fontAlgn="base">
              <a:lnSpc>
                <a:spcPts val="1545"/>
              </a:lnSpc>
              <a:spcAft>
                <a:spcPts val="1000"/>
              </a:spcAft>
            </a:pPr>
            <a:r>
              <a:rPr lang="hr-HR" sz="2000" dirty="0">
                <a:solidFill>
                  <a:srgbClr val="220000"/>
                </a:solidFill>
                <a:latin typeface="Verdana" panose="020B0604030504040204" pitchFamily="34" charset="0"/>
                <a:ea typeface="Century Schoolbook"/>
                <a:cs typeface="Century Schoolbook"/>
              </a:rPr>
              <a:t>Ured Bedekovčina: Trg A. Starčevića bb, 49221 Bedekovčina</a:t>
            </a:r>
          </a:p>
          <a:p>
            <a:pPr algn="ctr" fontAlgn="base">
              <a:lnSpc>
                <a:spcPts val="1545"/>
              </a:lnSpc>
              <a:spcAft>
                <a:spcPts val="1000"/>
              </a:spcAft>
            </a:pPr>
            <a:endParaRPr lang="hr-HR" sz="2000" dirty="0">
              <a:solidFill>
                <a:srgbClr val="220000"/>
              </a:solidFill>
              <a:latin typeface="Verdana" panose="020B0604030504040204" pitchFamily="34" charset="0"/>
              <a:ea typeface="Century Schoolbook"/>
              <a:cs typeface="Century Schoolbook"/>
            </a:endParaRPr>
          </a:p>
          <a:p>
            <a:pPr algn="ctr" fontAlgn="base">
              <a:lnSpc>
                <a:spcPts val="1545"/>
              </a:lnSpc>
              <a:spcAft>
                <a:spcPts val="1000"/>
              </a:spcAft>
            </a:pPr>
            <a:r>
              <a:rPr lang="hr-H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Mob: 099/325-1006, E-mail: </a:t>
            </a:r>
            <a:r>
              <a:rPr lang="hr-HR" sz="2000" u="sng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antonija.zajec@zeleni-bregi.hr</a:t>
            </a:r>
            <a:endParaRPr lang="hr-H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lnSpc>
                <a:spcPts val="1545"/>
              </a:lnSpc>
              <a:spcAft>
                <a:spcPts val="1000"/>
              </a:spcAft>
            </a:pPr>
            <a:endParaRPr lang="hr-HR" sz="1200" dirty="0">
              <a:solidFill>
                <a:srgbClr val="414751"/>
              </a:solidFill>
              <a:effectLst/>
              <a:latin typeface="Century Schoolbook"/>
              <a:ea typeface="Century Schoolbook"/>
              <a:cs typeface="Century Schoolbook"/>
            </a:endParaRPr>
          </a:p>
        </p:txBody>
      </p:sp>
      <p:pic>
        <p:nvPicPr>
          <p:cNvPr id="5122" name="Picture 2" descr="SUFIN EU LA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99" y="4637564"/>
            <a:ext cx="3393201" cy="22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5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81755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Struktura LAG-a „Zeleni bregi”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1371599"/>
            <a:ext cx="10044545" cy="475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88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730146" y="0"/>
            <a:ext cx="86754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Strategija LAG-a „Zeleni bregi”</a:t>
            </a:r>
          </a:p>
          <a:p>
            <a:pPr algn="ctr"/>
            <a:endParaRPr lang="hr-H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Strelica dolje 4"/>
          <p:cNvSpPr/>
          <p:nvPr/>
        </p:nvSpPr>
        <p:spPr>
          <a:xfrm>
            <a:off x="5134707" y="734196"/>
            <a:ext cx="1350498" cy="1177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4843056" y="1867506"/>
            <a:ext cx="1892106" cy="9233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Ciljevi</a:t>
            </a:r>
          </a:p>
        </p:txBody>
      </p:sp>
      <p:sp>
        <p:nvSpPr>
          <p:cNvPr id="7" name="Strelica dolje 6"/>
          <p:cNvSpPr/>
          <p:nvPr/>
        </p:nvSpPr>
        <p:spPr>
          <a:xfrm>
            <a:off x="5134707" y="2790836"/>
            <a:ext cx="1350498" cy="1177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4843056" y="3956521"/>
            <a:ext cx="1933799" cy="9233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Mjere</a:t>
            </a:r>
          </a:p>
        </p:txBody>
      </p:sp>
      <p:sp>
        <p:nvSpPr>
          <p:cNvPr id="9" name="Strelica dolje 8"/>
          <p:cNvSpPr/>
          <p:nvPr/>
        </p:nvSpPr>
        <p:spPr>
          <a:xfrm>
            <a:off x="5247248" y="4867867"/>
            <a:ext cx="1350498" cy="1177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3554509" y="5791197"/>
            <a:ext cx="4735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Tipovi operacija</a:t>
            </a:r>
          </a:p>
        </p:txBody>
      </p:sp>
      <p:sp>
        <p:nvSpPr>
          <p:cNvPr id="11" name="Strelica udesno 10"/>
          <p:cNvSpPr/>
          <p:nvPr/>
        </p:nvSpPr>
        <p:spPr>
          <a:xfrm>
            <a:off x="8359580" y="5601620"/>
            <a:ext cx="956602" cy="1112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9141890" y="4308959"/>
            <a:ext cx="28812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Ciljani korisnici</a:t>
            </a:r>
          </a:p>
          <a:p>
            <a:pPr algn="ctr"/>
            <a:r>
              <a:rPr lang="hr-H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(„Vi”)</a:t>
            </a:r>
            <a:endParaRPr lang="hr-H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1" y="52181"/>
            <a:ext cx="1309109" cy="747284"/>
          </a:xfrm>
        </p:spPr>
      </p:pic>
      <p:sp>
        <p:nvSpPr>
          <p:cNvPr id="14" name="Strelica dolje 13"/>
          <p:cNvSpPr/>
          <p:nvPr/>
        </p:nvSpPr>
        <p:spPr>
          <a:xfrm rot="4398670">
            <a:off x="3478727" y="-94781"/>
            <a:ext cx="679505" cy="2887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-20991" y="2049800"/>
            <a:ext cx="4718222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VIZIJA LAG-a „Zeleni bregi”: </a:t>
            </a:r>
          </a:p>
          <a:p>
            <a:r>
              <a:rPr lang="hr-HR" i="1" dirty="0"/>
              <a:t>LAG „Zeleni bregi“ je područje koje svoj povoljan geostrateški položaj, prirodne resurse te svoje ogromno kulturno i povijesno nasljeđe</a:t>
            </a:r>
          </a:p>
          <a:p>
            <a:r>
              <a:rPr lang="hr-HR" i="1" dirty="0"/>
              <a:t>koristi za razvoj na principima održivosti stvarajući uvjete područja poželjnog za život i rad.</a:t>
            </a:r>
          </a:p>
          <a:p>
            <a:endParaRPr lang="hr-HR" dirty="0"/>
          </a:p>
        </p:txBody>
      </p:sp>
      <p:sp>
        <p:nvSpPr>
          <p:cNvPr id="16" name="Strelica dolje 15"/>
          <p:cNvSpPr/>
          <p:nvPr/>
        </p:nvSpPr>
        <p:spPr>
          <a:xfrm rot="18182556" flipH="1">
            <a:off x="4053022" y="3650201"/>
            <a:ext cx="728664" cy="63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dolje 16"/>
          <p:cNvSpPr/>
          <p:nvPr/>
        </p:nvSpPr>
        <p:spPr>
          <a:xfrm rot="18182556">
            <a:off x="4269965" y="1824264"/>
            <a:ext cx="679505" cy="63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 rot="18182556" flipH="1">
            <a:off x="3776933" y="4985901"/>
            <a:ext cx="728664" cy="63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95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1709"/>
            <a:ext cx="10515600" cy="503525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/>
              <a:t> 21.1.2016. – Općina Zlatar Bistrica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/>
              <a:t> 22.1.2016. – Grad Krapina, Pučko otvoreno učilište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/>
              <a:t> 25.1.2016. – Općina Mihovljan, Društveni dom Mihovljan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/>
              <a:t> 28.1.2016. – Grad Sveti Ivan Zelina, Gradska vijećnica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/>
              <a:t> 4.2.2016.- Grad Donja Stubica, STUB KLUB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7" y="0"/>
            <a:ext cx="13112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8923" y="109029"/>
            <a:ext cx="7214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Održane radionice za izradu LRS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123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456" y="0"/>
            <a:ext cx="10515600" cy="493004"/>
          </a:xfrm>
        </p:spPr>
        <p:txBody>
          <a:bodyPr>
            <a:noAutofit/>
          </a:bodyPr>
          <a:lstStyle/>
          <a:p>
            <a:pPr algn="ctr"/>
            <a:r>
              <a:rPr lang="hr-HR" sz="3600" dirty="0"/>
              <a:t>Analiza razvojnih potreba LAG-a „Zeleni bregi”: SWOT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21561"/>
              </p:ext>
            </p:extLst>
          </p:nvPr>
        </p:nvGraphicFramePr>
        <p:xfrm>
          <a:off x="0" y="454122"/>
          <a:ext cx="12192000" cy="637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11011299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4051842"/>
                    </a:ext>
                  </a:extLst>
                </a:gridCol>
              </a:tblGrid>
              <a:tr h="291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SNAGE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SLABOSTI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438633122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Bogatstvo prirodnih resursa i termalnih izvora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Neučinkovito upravljanje  poljoprivrednim zemljištem,  rascjepkanost i neobrađenost posjeda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/>
                </a:tc>
                <a:extLst>
                  <a:ext uri="{0D108BD9-81ED-4DB2-BD59-A6C34878D82A}">
                    <a16:rowId xmlns:a16="http://schemas.microsoft.com/office/drawing/2014/main" val="2813715438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Povoljni klimatski uvjeti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Nedovoljno razvijena turistička infrastruktura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1930819577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Udruge građana pokrivaju razna područja društvenog djelovanja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Trend starenja stanovništva, nepovoljan omjer mladih i starih stanovnika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3465924965"/>
                  </a:ext>
                </a:extLst>
              </a:tr>
              <a:tr h="41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Veliki broj osoba koji se bave proizvodnim obrtom, prijevozom, ugostiteljstvom i tradicionalnim obrtom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Nepostojanje smještajnih kapaciteta za prihvat turista i razvoj turističke destinacije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2554850588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Uvjeti za razvoj turističkih djelatnosti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Nedovoljno razvijena infrastruktura za rekreacijske aktivnosti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2521163055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Blizina glavnog grada i dobra povezanost s ostalim gradovima i naseljima u regiji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Visok postotak nezaposlenosti mladih osoba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4267920451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Autohtone sorte vina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Neriješena imovinsko pravna pitanja nerazvrstanih cesta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3120277721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Prepoznatljive kvalitetne prehrambene marke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Negativni prirodni prirast stanovništva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3571877997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Visoka kvaliteta zraka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Nedovoljno razvijena prometna infrastruktura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521018470"/>
                  </a:ext>
                </a:extLst>
              </a:tr>
              <a:tr h="41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Povećana svijest o dostupnosti sredstava iz EU fondova za pripremu i provedbu razvojnih projekata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Nedovoljna iskorištenost prirodnih resursa (voda, šume, polja, termalna voda)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247193021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PRILIKE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PRIJETNJE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3351480067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Porast broja mladih obitelji koje žele živjeti kvalitetnijim životom u blizini Zagreba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Odljev stanovništva i talenata u urbane centre-fluktuacije radne snage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406388798"/>
                  </a:ext>
                </a:extLst>
              </a:tr>
              <a:tr h="41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Rekonstrukcija i daljnji razvoj komunalne infrastrukture zbog dostupnosti sredstava iz EU fondova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Neriješeni imovinsko-pravni odnosi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2635560124"/>
                  </a:ext>
                </a:extLst>
              </a:tr>
              <a:tr h="41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Uključivanje kulturno-umjetničkih manifestacija u turističku ponudu 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Smanjenje broja radno sposobnog stanovništva zbog sve manjeg broja novorođene djece i starenja stanovništva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2223758455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Održivo korištenje prirodne i kulturne baštine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Neusklađenost obrazovnog sustava s potrebama tržišta rada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4211640846"/>
                  </a:ext>
                </a:extLst>
              </a:tr>
              <a:tr h="41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Izgradnja distributivnih centara i druge tržišne infrastrukture za poljoprivredne proizvode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Manjak financijskih sredstava za očuvanje prirodnih resursa i okoliša uslijed smanjenja općinskog proračuna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1110198625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Razvoj vinarstva i potražnje za kvalitetnim vinima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Neprovođenje mjera zaštite i održavanja zaštićenog krajobraza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3709130263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Stavljanje u funkciju djela od neiskorištenog poljoprivrednog zemljišta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Nekontrolirano korištenje prirodnih resursa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2613265122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Otvaranje radnih mjesta kroz razvoj turističke djelatnosti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Loša i neprimjerena zakonska rješenja  vezana za revitalizaciju kulturne baštine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3504780174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Uključivanje kulturno-umjetničkih manifestacija u turističku ponudu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Nerazvijena svijest o potrebi cjeloživotnog učenja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640536608"/>
                  </a:ext>
                </a:extLst>
              </a:tr>
              <a:tr h="251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Trend ugradnje ekološke i efikasne rasvjete na razini RH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Elementarne nepogode (klizište terena)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15" marR="41115" marT="0" marB="0" anchor="ctr"/>
                </a:tc>
                <a:extLst>
                  <a:ext uri="{0D108BD9-81ED-4DB2-BD59-A6C34878D82A}">
                    <a16:rowId xmlns:a16="http://schemas.microsoft.com/office/drawing/2014/main" val="108003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55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994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2700" b="1" dirty="0"/>
              <a:t>Strateški razvojni cilj 1: Poticanje razvoja poslovne aktivnosti unutar poljoprivredne djelatnosti</a:t>
            </a:r>
            <a:br>
              <a:rPr lang="hr-HR" sz="2700" b="1" dirty="0"/>
            </a:br>
            <a:br>
              <a:rPr lang="hr-H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2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Mjera 1.1. (aktivnost) lokalne razvojne strategije: Razvoj postojećih poljoprivrednih gospodarstava</a:t>
            </a:r>
            <a:br>
              <a:rPr lang="hr-H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hr-HR" dirty="0"/>
            </a:b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94693"/>
              </p:ext>
            </p:extLst>
          </p:nvPr>
        </p:nvGraphicFramePr>
        <p:xfrm>
          <a:off x="617220" y="1783080"/>
          <a:ext cx="10995659" cy="400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759">
                  <a:extLst>
                    <a:ext uri="{9D8B030D-6E8A-4147-A177-3AD203B41FA5}">
                      <a16:colId xmlns:a16="http://schemas.microsoft.com/office/drawing/2014/main" val="3911609313"/>
                    </a:ext>
                  </a:extLst>
                </a:gridCol>
                <a:gridCol w="3971174">
                  <a:extLst>
                    <a:ext uri="{9D8B030D-6E8A-4147-A177-3AD203B41FA5}">
                      <a16:colId xmlns:a16="http://schemas.microsoft.com/office/drawing/2014/main" val="3628313367"/>
                    </a:ext>
                  </a:extLst>
                </a:gridCol>
                <a:gridCol w="5222726">
                  <a:extLst>
                    <a:ext uri="{9D8B030D-6E8A-4147-A177-3AD203B41FA5}">
                      <a16:colId xmlns:a16="http://schemas.microsoft.com/office/drawing/2014/main" val="641510450"/>
                    </a:ext>
                  </a:extLst>
                </a:gridCol>
              </a:tblGrid>
              <a:tr h="2427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Tip operacije </a:t>
                      </a:r>
                      <a:endParaRPr lang="hr-HR" sz="10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Ciljani korisnici</a:t>
                      </a:r>
                      <a:endParaRPr lang="hr-HR" sz="10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Prihvatljive aktivnosti za sufinanciranje</a:t>
                      </a:r>
                      <a:endParaRPr lang="hr-HR" sz="100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443197"/>
                  </a:ext>
                </a:extLst>
              </a:tr>
              <a:tr h="3757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TO 1.1.1.  rast konkurentnosti poljoprivrednih gospodarstava ulaganjem u fizičku imovinu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entury Schoolbook"/>
                          <a:cs typeface="Century Schoolbook"/>
                        </a:rPr>
                        <a:t>Tip</a:t>
                      </a:r>
                      <a:r>
                        <a:rPr lang="hr-HR" sz="1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entury Schoolbook"/>
                          <a:cs typeface="Century Schoolbook"/>
                        </a:rPr>
                        <a:t> operacije 4.1.1. iz PRR</a:t>
                      </a:r>
                      <a:endParaRPr lang="hr-H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Korisnici su fizičke i pravne osobe upisane u Upisnik poljoprivrednih gospodarstava sukladno Zakonu o poljoprivredi osim fizičkih i pravnih osoba čija je ekonomska veličina manja od 6.000 eura za ulaganja u sektoru voća, povrća i cvijeća i manja od 8.000 eura za ulaganja u ostalim sektorima, te proizvođačke grupe/organizacije priznate sukladno Zakonu o zajedničkoj organizaciji tržišta poljoprivrednih proizvoda i posebnim mjerama i pravilima vezanim za tržište poljoprivrednih proizvoda. Korisnici koji udovoljavaju gore navedenim uvjetima,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 a čije se sjedište nalazi te ulaganje provodi na području LAG-a „Zeleni bregi”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građenje i/ili opremanje objekata za</a:t>
                      </a:r>
                      <a:r>
                        <a:rPr lang="hr-HR" sz="1200" baseline="0" dirty="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životinje, zatvorene/zaštićene prostore, objekte za uzgoj jednogodišnjeg i višegodišnjeg bilja, sjemena i sadnog materijala i gljiva, skladištenje, hlađenje, čišćenje, sušenje, zamrzavanje, klasiranje i pakiranje proizvoda,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nabava nove opreme za berbu, sortiranje i pakiranje vlastitih poljoprivrednih proizvoda,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nabava nove poljoprivredne mehanizacije i opreme i gospodarskih vozila uključujući sektor vinogradarstva,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aktivnosti podizanja novih i/ili restrukturiranje postojećih višegodišnjih nasada isključujući restrukturiranje postojećih vinograda za proizvodnju grožđa za vino,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hr-HR" sz="1200" dirty="0">
                          <a:effectLst/>
                        </a:rPr>
                        <a:t>izgradnja i/ili opremanje novih sustava za navodnjavanje na poljoprivrednom gospodarstvu te kupnja zemljišta i objekata radi realizacije projekta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solidFill>
                          <a:srgbClr val="41475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612196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3348402" y="5044916"/>
            <a:ext cx="6096000" cy="738664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r>
              <a:rPr lang="hr-H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Planiran iznos potpore po projektu: minimalno = 5.000,00 EUR; maksimalno = 10.000 EUR. </a:t>
            </a:r>
            <a:r>
              <a:rPr lang="hr-HR" sz="1400" dirty="0">
                <a:solidFill>
                  <a:srgbClr val="000000"/>
                </a:solidFill>
                <a:latin typeface="Times New Roman" panose="02020603050405020304" pitchFamily="18" charset="0"/>
                <a:ea typeface="Century Schoolbook"/>
                <a:cs typeface="Century Schoolbook"/>
              </a:rPr>
              <a:t>Intenzitet javne potpore po projektu iznosi do 50% od ukupnih prihvatljivih troškova i može se uvećati za dodatnih 20%.</a:t>
            </a:r>
            <a:endParaRPr lang="hr-HR" sz="1400" dirty="0"/>
          </a:p>
        </p:txBody>
      </p:sp>
      <p:pic>
        <p:nvPicPr>
          <p:cNvPr id="5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945" y="52181"/>
            <a:ext cx="1233055" cy="747284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3580"/>
            <a:ext cx="1643472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4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3897</Words>
  <Application>Microsoft Office PowerPoint</Application>
  <PresentationFormat>Široki zaslon</PresentationFormat>
  <Paragraphs>355</Paragraphs>
  <Slides>42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Century Schoolbook</vt:lpstr>
      <vt:lpstr>Times New Roman</vt:lpstr>
      <vt:lpstr>Verdana</vt:lpstr>
      <vt:lpstr>Wingdings</vt:lpstr>
      <vt:lpstr>Tema sustava Office</vt:lpstr>
      <vt:lpstr>Document</vt:lpstr>
      <vt:lpstr>Lokalna razvojna strategija  2014.-2020.</vt:lpstr>
      <vt:lpstr>PowerPoint prezentacija</vt:lpstr>
      <vt:lpstr>O LAG-u „Zeleni bregi”</vt:lpstr>
      <vt:lpstr>Kriteriji odabira zahtjeva i bodovi izračuna iznosa javne potpore za Podmjeru 19.2.</vt:lpstr>
      <vt:lpstr>Struktura LAG-a „Zeleni bregi”</vt:lpstr>
      <vt:lpstr>PowerPoint prezentacija</vt:lpstr>
      <vt:lpstr>PowerPoint prezentacija</vt:lpstr>
      <vt:lpstr>Analiza razvojnih potreba LAG-a „Zeleni bregi”: SWOT</vt:lpstr>
      <vt:lpstr>Strateški razvojni cilj 1: Poticanje razvoja poslovne aktivnosti unutar poljoprivredne djelatnosti  Mjera 1.1. (aktivnost) lokalne razvojne strategije: Razvoj postojećih poljoprivrednih gospodarstava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Pitanja i odgovori….</vt:lpstr>
      <vt:lpstr>Hvala na pažnji i sretno s projektima ;)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Strateški razvojni cilj 1: Poticanje razvoja poslovne aktivnosti unutar poljoprivredne djelatnosti Mjera 1.1. (aktivnost) lokalne razvojne strategije: Razvoj postojećih poljoprivrednih gospodarstava  </dc:title>
  <dc:creator>Korisnik</dc:creator>
  <cp:lastModifiedBy>Antonija Zajec</cp:lastModifiedBy>
  <cp:revision>194</cp:revision>
  <dcterms:created xsi:type="dcterms:W3CDTF">2016-07-04T08:08:22Z</dcterms:created>
  <dcterms:modified xsi:type="dcterms:W3CDTF">2016-07-12T05:47:34Z</dcterms:modified>
</cp:coreProperties>
</file>